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90"/>
  </p:handoutMasterIdLst>
  <p:sldIdLst>
    <p:sldId id="3288" r:id="rId3"/>
    <p:sldId id="3317" r:id="rId5"/>
    <p:sldId id="3365" r:id="rId6"/>
    <p:sldId id="3616" r:id="rId7"/>
    <p:sldId id="3453" r:id="rId8"/>
    <p:sldId id="3617" r:id="rId9"/>
    <p:sldId id="3618" r:id="rId10"/>
    <p:sldId id="3344" r:id="rId11"/>
    <p:sldId id="3369" r:id="rId12"/>
    <p:sldId id="3500" r:id="rId13"/>
    <p:sldId id="3454" r:id="rId14"/>
    <p:sldId id="3495" r:id="rId15"/>
    <p:sldId id="3496" r:id="rId16"/>
    <p:sldId id="3497" r:id="rId17"/>
    <p:sldId id="3498" r:id="rId18"/>
    <p:sldId id="3499" r:id="rId19"/>
    <p:sldId id="3619" r:id="rId20"/>
    <p:sldId id="3695" r:id="rId21"/>
    <p:sldId id="3501" r:id="rId22"/>
    <p:sldId id="3455" r:id="rId23"/>
    <p:sldId id="3456" r:id="rId24"/>
    <p:sldId id="3522" r:id="rId25"/>
    <p:sldId id="3368" r:id="rId26"/>
    <p:sldId id="3370" r:id="rId27"/>
    <p:sldId id="3502" r:id="rId28"/>
    <p:sldId id="3620" r:id="rId29"/>
    <p:sldId id="3696" r:id="rId30"/>
    <p:sldId id="3503" r:id="rId31"/>
    <p:sldId id="3457" r:id="rId32"/>
    <p:sldId id="3523" r:id="rId33"/>
    <p:sldId id="3504" r:id="rId34"/>
    <p:sldId id="3505" r:id="rId35"/>
    <p:sldId id="3371" r:id="rId36"/>
    <p:sldId id="3544" r:id="rId37"/>
    <p:sldId id="3506" r:id="rId38"/>
    <p:sldId id="3524" r:id="rId39"/>
    <p:sldId id="3507" r:id="rId40"/>
    <p:sldId id="3526" r:id="rId41"/>
    <p:sldId id="3697" r:id="rId42"/>
    <p:sldId id="3508" r:id="rId43"/>
    <p:sldId id="3417" r:id="rId44"/>
    <p:sldId id="3545" r:id="rId45"/>
    <p:sldId id="3458" r:id="rId46"/>
    <p:sldId id="3527" r:id="rId47"/>
    <p:sldId id="3512" r:id="rId48"/>
    <p:sldId id="3509" r:id="rId49"/>
    <p:sldId id="3546" r:id="rId50"/>
    <p:sldId id="3528" r:id="rId51"/>
    <p:sldId id="3367" r:id="rId52"/>
    <p:sldId id="3510" r:id="rId53"/>
    <p:sldId id="3529" r:id="rId54"/>
    <p:sldId id="3482" r:id="rId55"/>
    <p:sldId id="297" r:id="rId56"/>
    <p:sldId id="3547" r:id="rId57"/>
    <p:sldId id="3513" r:id="rId58"/>
    <p:sldId id="3531" r:id="rId59"/>
    <p:sldId id="3514" r:id="rId60"/>
    <p:sldId id="3532" r:id="rId61"/>
    <p:sldId id="3461" r:id="rId62"/>
    <p:sldId id="3533" r:id="rId63"/>
    <p:sldId id="3534" r:id="rId64"/>
    <p:sldId id="3535" r:id="rId65"/>
    <p:sldId id="3515" r:id="rId66"/>
    <p:sldId id="3536" r:id="rId67"/>
    <p:sldId id="3516" r:id="rId68"/>
    <p:sldId id="3518" r:id="rId69"/>
    <p:sldId id="3537" r:id="rId70"/>
    <p:sldId id="3538" r:id="rId71"/>
    <p:sldId id="3519" r:id="rId72"/>
    <p:sldId id="3539" r:id="rId73"/>
    <p:sldId id="3540" r:id="rId74"/>
    <p:sldId id="3541" r:id="rId75"/>
    <p:sldId id="3520" r:id="rId76"/>
    <p:sldId id="3542" r:id="rId77"/>
    <p:sldId id="3543" r:id="rId78"/>
    <p:sldId id="3698" r:id="rId79"/>
    <p:sldId id="3444" r:id="rId80"/>
    <p:sldId id="3621" r:id="rId81"/>
    <p:sldId id="3622" r:id="rId82"/>
    <p:sldId id="3623" r:id="rId83"/>
    <p:sldId id="3624" r:id="rId84"/>
    <p:sldId id="3625" r:id="rId85"/>
    <p:sldId id="3626" r:id="rId86"/>
    <p:sldId id="3627" r:id="rId87"/>
    <p:sldId id="3628" r:id="rId88"/>
    <p:sldId id="3343" r:id="rId89"/>
  </p:sldIdLst>
  <p:sldSz cx="9145270" cy="5144770"/>
  <p:notesSz cx="6858000" cy="9144000"/>
  <p:custDataLst>
    <p:tags r:id="rId94"/>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5295" indent="-129540"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2495" indent="-261620"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69695" indent="-394335"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6895" indent="-526415"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162560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195072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227584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2601595"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9pPr>
  </p:defaultTextStyle>
  <p:extLst>
    <p:ext uri="{EFAFB233-063F-42B5-8137-9DF3F51BA10A}">
      <p15:sldGuideLst xmlns:p15="http://schemas.microsoft.com/office/powerpoint/2012/main">
        <p15:guide id="1" orient="horz" pos="350" userDrawn="1">
          <p15:clr>
            <a:srgbClr val="A4A3A4"/>
          </p15:clr>
        </p15:guide>
        <p15:guide id="2" pos="4068" userDrawn="1">
          <p15:clr>
            <a:srgbClr val="A4A3A4"/>
          </p15:clr>
        </p15:guide>
        <p15:guide id="5" orient="horz" pos="4183" userDrawn="1">
          <p15:clr>
            <a:srgbClr val="A4A3A4"/>
          </p15:clr>
        </p15:guide>
        <p15:guide id="6" pos="7588" userDrawn="1">
          <p15:clr>
            <a:srgbClr val="A4A3A4"/>
          </p15:clr>
        </p15:guide>
        <p15:guide id="7" pos="384" userDrawn="1">
          <p15:clr>
            <a:srgbClr val="A4A3A4"/>
          </p15:clr>
        </p15:guide>
        <p15:guide id="8" pos="1351" userDrawn="1">
          <p15:clr>
            <a:srgbClr val="A4A3A4"/>
          </p15:clr>
        </p15:guide>
        <p15:guide id="9" orient="horz" pos="233" userDrawn="1">
          <p15:clr>
            <a:srgbClr val="A4A3A4"/>
          </p15:clr>
        </p15:guide>
        <p15:guide id="10" orient="horz" pos="3004" userDrawn="1">
          <p15:clr>
            <a:srgbClr val="A4A3A4"/>
          </p15:clr>
        </p15:guide>
        <p15:guide id="11" pos="2879" userDrawn="1">
          <p15:clr>
            <a:srgbClr val="A4A3A4"/>
          </p15:clr>
        </p15:guide>
        <p15:guide id="12" pos="5364" userDrawn="1">
          <p15:clr>
            <a:srgbClr val="A4A3A4"/>
          </p15:clr>
        </p15:guide>
        <p15:guide id="13" pos="250" userDrawn="1">
          <p15:clr>
            <a:srgbClr val="A4A3A4"/>
          </p15:clr>
        </p15:guide>
        <p15:guide id="14" pos="97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AEA9"/>
    <a:srgbClr val="AE1233"/>
    <a:srgbClr val="9F7B63"/>
    <a:srgbClr val="F48E77"/>
    <a:srgbClr val="A1BD70"/>
    <a:srgbClr val="889EB6"/>
    <a:srgbClr val="004236"/>
    <a:srgbClr val="169274"/>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14" autoAdjust="0"/>
    <p:restoredTop sz="92986" autoAdjust="0"/>
  </p:normalViewPr>
  <p:slideViewPr>
    <p:cSldViewPr showGuides="1">
      <p:cViewPr varScale="1">
        <p:scale>
          <a:sx n="109" d="100"/>
          <a:sy n="109" d="100"/>
        </p:scale>
        <p:origin x="662" y="110"/>
      </p:cViewPr>
      <p:guideLst>
        <p:guide orient="horz" pos="350"/>
        <p:guide pos="4068"/>
        <p:guide orient="horz" pos="4183"/>
        <p:guide pos="7588"/>
        <p:guide pos="384"/>
        <p:guide pos="1351"/>
        <p:guide orient="horz" pos="233"/>
        <p:guide orient="horz" pos="3004"/>
        <p:guide pos="2879"/>
        <p:guide pos="5364"/>
        <p:guide pos="250"/>
        <p:guide pos="975"/>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86" d="100"/>
        <a:sy n="186" d="100"/>
      </p:scale>
      <p:origin x="0" y="0"/>
    </p:cViewPr>
  </p:sorterViewPr>
  <p:notesViewPr>
    <p:cSldViewPr>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94" Type="http://schemas.openxmlformats.org/officeDocument/2006/relationships/tags" Target="tags/tag69.xml"/><Relationship Id="rId93" Type="http://schemas.openxmlformats.org/officeDocument/2006/relationships/tableStyles" Target="tableStyles.xml"/><Relationship Id="rId92" Type="http://schemas.openxmlformats.org/officeDocument/2006/relationships/viewProps" Target="viewProps.xml"/><Relationship Id="rId91" Type="http://schemas.openxmlformats.org/officeDocument/2006/relationships/presProps" Target="presProps.xml"/><Relationship Id="rId90" Type="http://schemas.openxmlformats.org/officeDocument/2006/relationships/handoutMaster" Target="handoutMasters/handoutMaster1.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latin typeface="楷体" panose="02010609060101010101" pitchFamily="2"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latin typeface="楷体" panose="02010609060101010101" pitchFamily="2" charset="-122"/>
              </a:rPr>
            </a:fld>
            <a:endParaRPr lang="zh-CN" altLang="en-US" dirty="0">
              <a:latin typeface="楷体" panose="02010609060101010101" pitchFamily="2"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latin typeface="楷体" panose="02010609060101010101" pitchFamily="2"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latin typeface="楷体" panose="02010609060101010101" pitchFamily="2" charset="-122"/>
              </a:rPr>
            </a:fld>
            <a:endParaRPr lang="zh-CN" altLang="en-US" dirty="0">
              <a:latin typeface="楷体" panose="02010609060101010101"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楷体" panose="02010609060101010101" pitchFamily="2" charset="-122"/>
              </a:defRPr>
            </a:lvl1pPr>
          </a:lstStyle>
          <a:p>
            <a:pPr>
              <a:defRPr/>
            </a:pPr>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楷体" panose="02010609060101010101" pitchFamily="2" charset="-122"/>
              </a:defRPr>
            </a:lvl1pPr>
          </a:lstStyle>
          <a:p>
            <a:pPr>
              <a:defRPr/>
            </a:pPr>
            <a:fld id="{06024D97-E667-405D-B634-E583E2108D71}"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a:t>单击此处编辑母版文本样式</a:t>
            </a:r>
            <a:endParaRPr lang="zh-CN" altLang="en-US" noProof="0" dirty="0"/>
          </a:p>
          <a:p>
            <a:pPr lvl="1"/>
            <a:r>
              <a:rPr lang="zh-CN" altLang="en-US" noProof="0" dirty="0"/>
              <a:t>第二级</a:t>
            </a:r>
            <a:endParaRPr lang="zh-CN" altLang="en-US" noProof="0" dirty="0"/>
          </a:p>
          <a:p>
            <a:pPr lvl="2"/>
            <a:r>
              <a:rPr lang="zh-CN" altLang="en-US" noProof="0" dirty="0"/>
              <a:t>第三级</a:t>
            </a:r>
            <a:endParaRPr lang="zh-CN" altLang="en-US" noProof="0" dirty="0"/>
          </a:p>
          <a:p>
            <a:pPr lvl="3"/>
            <a:r>
              <a:rPr lang="zh-CN" altLang="en-US" noProof="0" dirty="0"/>
              <a:t>第四级</a:t>
            </a:r>
            <a:endParaRPr lang="zh-CN" altLang="en-US" noProof="0" dirty="0"/>
          </a:p>
          <a:p>
            <a:pPr lvl="4"/>
            <a:r>
              <a:rPr lang="zh-CN" altLang="en-US" noProof="0" dirty="0"/>
              <a:t>第五级</a:t>
            </a:r>
            <a:endParaRPr lang="zh-CN" altLang="en-US" noProof="0"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楷体" panose="02010609060101010101" pitchFamily="2"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atin typeface="楷体" panose="02010609060101010101" pitchFamily="2" charset="-122"/>
              </a:defRPr>
            </a:lvl1pPr>
          </a:lstStyle>
          <a:p>
            <a:fld id="{418F03C3-53C1-4F10-8DAF-D1F318E96C6E}"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1pPr>
    <a:lvl2pPr marL="32385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2pPr>
    <a:lvl3pPr marL="64897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3pPr>
    <a:lvl4pPr marL="97409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4pPr>
    <a:lvl5pPr marL="129921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5pPr>
    <a:lvl6pPr marL="1625600" algn="l" defTabSz="650240" rtl="0" eaLnBrk="1" latinLnBrk="0" hangingPunct="1">
      <a:defRPr sz="900" kern="1200">
        <a:solidFill>
          <a:schemeClr val="tx1"/>
        </a:solidFill>
        <a:latin typeface="+mn-lt"/>
        <a:ea typeface="+mn-ea"/>
        <a:cs typeface="+mn-cs"/>
      </a:defRPr>
    </a:lvl6pPr>
    <a:lvl7pPr marL="1950720" algn="l" defTabSz="650240" rtl="0" eaLnBrk="1" latinLnBrk="0" hangingPunct="1">
      <a:defRPr sz="900" kern="1200">
        <a:solidFill>
          <a:schemeClr val="tx1"/>
        </a:solidFill>
        <a:latin typeface="+mn-lt"/>
        <a:ea typeface="+mn-ea"/>
        <a:cs typeface="+mn-cs"/>
      </a:defRPr>
    </a:lvl7pPr>
    <a:lvl8pPr marL="2275840" algn="l" defTabSz="650240" rtl="0" eaLnBrk="1" latinLnBrk="0" hangingPunct="1">
      <a:defRPr sz="900" kern="1200">
        <a:solidFill>
          <a:schemeClr val="tx1"/>
        </a:solidFill>
        <a:latin typeface="+mn-lt"/>
        <a:ea typeface="+mn-ea"/>
        <a:cs typeface="+mn-cs"/>
      </a:defRPr>
    </a:lvl8pPr>
    <a:lvl9pPr marL="2600960" algn="l" defTabSz="65024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楷体" panose="02010609060101010101" pitchFamily="2" charset="-122"/>
              </a:defRPr>
            </a:lvl1pPr>
            <a:lvl2pPr marL="742950" indent="-285750">
              <a:defRPr>
                <a:solidFill>
                  <a:schemeClr val="tx1"/>
                </a:solidFill>
                <a:latin typeface="Arial Narrow" panose="020B0606020202030204" pitchFamily="34" charset="0"/>
                <a:ea typeface="楷体" panose="02010609060101010101" pitchFamily="2" charset="-122"/>
              </a:defRPr>
            </a:lvl2pPr>
            <a:lvl3pPr marL="1143000" indent="-228600">
              <a:defRPr>
                <a:solidFill>
                  <a:schemeClr val="tx1"/>
                </a:solidFill>
                <a:latin typeface="Arial Narrow" panose="020B0606020202030204" pitchFamily="34" charset="0"/>
                <a:ea typeface="楷体" panose="02010609060101010101" pitchFamily="2" charset="-122"/>
              </a:defRPr>
            </a:lvl3pPr>
            <a:lvl4pPr marL="1600200" indent="-228600">
              <a:defRPr>
                <a:solidFill>
                  <a:schemeClr val="tx1"/>
                </a:solidFill>
                <a:latin typeface="Arial Narrow" panose="020B0606020202030204" pitchFamily="34" charset="0"/>
                <a:ea typeface="楷体" panose="02010609060101010101" pitchFamily="2" charset="-122"/>
              </a:defRPr>
            </a:lvl4pPr>
            <a:lvl5pPr marL="2057400" indent="-228600">
              <a:defRPr>
                <a:solidFill>
                  <a:schemeClr val="tx1"/>
                </a:solidFill>
                <a:latin typeface="Arial Narrow" panose="020B0606020202030204" pitchFamily="34" charset="0"/>
                <a:ea typeface="楷体" panose="0201060906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9pPr>
          </a:lstStyle>
          <a:p>
            <a:fld id="{EC530858-BF76-453D-8D3B-E94317EF6EAB}" type="slidenum">
              <a:rPr lang="zh-CN" altLang="en-US" smtClean="0">
                <a:latin typeface="楷体" panose="02010609060101010101" pitchFamily="2" charset="-122"/>
              </a:rPr>
            </a:fld>
            <a:endParaRPr lang="zh-CN" altLang="en-US" dirty="0">
              <a:latin typeface="楷体" panose="0201060906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DDBA84C-A7A7-44C9-965A-F652DB122E6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DDBA84C-A7A7-44C9-965A-F652DB122E6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仅标题">
    <p:spTree>
      <p:nvGrpSpPr>
        <p:cNvPr id="1" name=""/>
        <p:cNvGrpSpPr/>
        <p:nvPr/>
      </p:nvGrpSpPr>
      <p:grpSpPr>
        <a:xfrm>
          <a:off x="0" y="0"/>
          <a:ext cx="0" cy="0"/>
          <a:chOff x="0" y="0"/>
          <a:chExt cx="0" cy="0"/>
        </a:xfrm>
      </p:grpSpPr>
      <p:sp>
        <p:nvSpPr>
          <p:cNvPr id="3"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a:xfrm>
            <a:off x="540346" y="4769032"/>
            <a:ext cx="2057193" cy="273290"/>
          </a:xfrm>
        </p:spPr>
        <p:txBody>
          <a:bodyPr/>
          <a:lstStyle>
            <a:lvl1pPr>
              <a:defRPr/>
            </a:lvl1pPr>
          </a:lstStyle>
          <a:p>
            <a:pPr>
              <a:defRPr/>
            </a:pPr>
            <a:fld id="{40E537D8-A201-4A6F-8974-1790E4DE508B}"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8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9D4D6FF-4923-4210-B893-5025438C6A4F}"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9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3E52E81-E1B8-4B0B-A445-3C5697840231}"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标题和内容">
    <p:spTree>
      <p:nvGrpSpPr>
        <p:cNvPr id="1" name=""/>
        <p:cNvGrpSpPr/>
        <p:nvPr/>
      </p:nvGrpSpPr>
      <p:grpSpPr>
        <a:xfrm>
          <a:off x="0" y="0"/>
          <a:ext cx="0" cy="0"/>
          <a:chOff x="0" y="0"/>
          <a:chExt cx="0" cy="0"/>
        </a:xfrm>
      </p:grpSpPr>
      <p:sp>
        <p:nvSpPr>
          <p:cNvPr id="7" name="文本框 37"/>
          <p:cNvSpPr txBox="1"/>
          <p:nvPr userDrawn="1"/>
        </p:nvSpPr>
        <p:spPr>
          <a:xfrm>
            <a:off x="324323" y="196283"/>
            <a:ext cx="2503076" cy="374375"/>
          </a:xfrm>
          <a:prstGeom prst="rect">
            <a:avLst/>
          </a:prstGeom>
          <a:noFill/>
        </p:spPr>
        <p:txBody>
          <a:bodyPr wrap="none" lIns="96434" tIns="48217" rIns="96434" bIns="48217" rtlCol="0">
            <a:spAutoFit/>
          </a:bodyPr>
          <a:lstStyle/>
          <a:p>
            <a:pPr defTabSz="964565"/>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38"/>
          <p:cNvSpPr txBox="1"/>
          <p:nvPr userDrawn="1"/>
        </p:nvSpPr>
        <p:spPr>
          <a:xfrm>
            <a:off x="324324" y="429635"/>
            <a:ext cx="1733634" cy="282042"/>
          </a:xfrm>
          <a:prstGeom prst="rect">
            <a:avLst/>
          </a:prstGeom>
          <a:noFill/>
        </p:spPr>
        <p:txBody>
          <a:bodyPr wrap="none" lIns="96434" tIns="48217" rIns="96434" bIns="48217" rtlCol="0">
            <a:spAutoFit/>
          </a:bodyPr>
          <a:lstStyle/>
          <a:p>
            <a:pPr defTabSz="964565"/>
            <a:r>
              <a:rPr lang="en-US" altLang="zh-CN" sz="1200" dirty="0">
                <a:solidFill>
                  <a:schemeClr val="tx1">
                    <a:lumMod val="50000"/>
                    <a:lumOff val="50000"/>
                  </a:schemeClr>
                </a:solidFill>
                <a:latin typeface="楷体" panose="02010609060101010101" pitchFamily="2" charset="-122"/>
                <a:cs typeface="+mn-ea"/>
                <a:sym typeface="+mn-lt"/>
              </a:rPr>
              <a:t>ADDRELATEDTITLEWORDS</a:t>
            </a:r>
            <a:endParaRPr lang="zh-CN" altLang="en-US" sz="1200" dirty="0">
              <a:solidFill>
                <a:schemeClr val="tx1">
                  <a:lumMod val="50000"/>
                  <a:lumOff val="50000"/>
                </a:schemeClr>
              </a:solidFill>
              <a:latin typeface="楷体" panose="0201060906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0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89E084F-17A0-41AD-98ED-1DBCC38EED2C}"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3_标题和内容">
    <p:spTree>
      <p:nvGrpSpPr>
        <p:cNvPr id="1" name=""/>
        <p:cNvGrpSpPr/>
        <p:nvPr/>
      </p:nvGrpSpPr>
      <p:grpSpPr>
        <a:xfrm>
          <a:off x="0" y="0"/>
          <a:ext cx="0" cy="0"/>
          <a:chOff x="0" y="0"/>
          <a:chExt cx="0" cy="0"/>
        </a:xfrm>
      </p:grpSpPr>
      <p:sp>
        <p:nvSpPr>
          <p:cNvPr id="7" name="文本框 37"/>
          <p:cNvSpPr txBox="1"/>
          <p:nvPr userDrawn="1"/>
        </p:nvSpPr>
        <p:spPr>
          <a:xfrm>
            <a:off x="324323" y="196283"/>
            <a:ext cx="2503076" cy="374375"/>
          </a:xfrm>
          <a:prstGeom prst="rect">
            <a:avLst/>
          </a:prstGeom>
          <a:noFill/>
        </p:spPr>
        <p:txBody>
          <a:bodyPr wrap="none" lIns="96434" tIns="48217" rIns="96434" bIns="48217" rtlCol="0">
            <a:spAutoFit/>
          </a:bodyPr>
          <a:lstStyle/>
          <a:p>
            <a:pPr defTabSz="964565"/>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38"/>
          <p:cNvSpPr txBox="1"/>
          <p:nvPr userDrawn="1"/>
        </p:nvSpPr>
        <p:spPr>
          <a:xfrm>
            <a:off x="324324" y="429635"/>
            <a:ext cx="1733634" cy="282042"/>
          </a:xfrm>
          <a:prstGeom prst="rect">
            <a:avLst/>
          </a:prstGeom>
          <a:noFill/>
        </p:spPr>
        <p:txBody>
          <a:bodyPr wrap="none" lIns="96434" tIns="48217" rIns="96434" bIns="48217" rtlCol="0">
            <a:spAutoFit/>
          </a:bodyPr>
          <a:lstStyle/>
          <a:p>
            <a:pPr defTabSz="964565"/>
            <a:r>
              <a:rPr lang="en-US" altLang="zh-CN" sz="1200" dirty="0">
                <a:solidFill>
                  <a:schemeClr val="tx1">
                    <a:lumMod val="50000"/>
                    <a:lumOff val="50000"/>
                  </a:schemeClr>
                </a:solidFill>
                <a:latin typeface="楷体" panose="02010609060101010101" pitchFamily="2" charset="-122"/>
                <a:cs typeface="+mn-ea"/>
                <a:sym typeface="+mn-lt"/>
              </a:rPr>
              <a:t>ADDRELATEDTITLEWORDS</a:t>
            </a:r>
            <a:endParaRPr lang="zh-CN" altLang="en-US" sz="1200" dirty="0">
              <a:solidFill>
                <a:schemeClr val="tx1">
                  <a:lumMod val="50000"/>
                  <a:lumOff val="50000"/>
                </a:schemeClr>
              </a:solidFill>
              <a:latin typeface="楷体" panose="0201060906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2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018EC70D-DC2D-459E-B03A-B34774886AE7}"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3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6A336184-065A-4CE8-9AD3-2C57AE3CBC84}"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4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88355E80-C92D-4014-9CBB-07C070072B61}"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E872395-2087-413A-B243-DF37088D114C}"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82E5D120-166F-4BB6-85EB-A7ED813C401E}"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5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0C32330-FBA4-4FF1-8074-0CC9804338C4}"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6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63C94B5E-9115-42E1-89F3-E13CA97581CB}"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7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8B304B4-D38C-45A3-8B0F-434FCDF4D359}"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1.pn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2">
                <a:tint val="94000"/>
                <a:satMod val="80000"/>
                <a:lumMod val="106000"/>
              </a:schemeClr>
            </a:gs>
            <a:gs pos="100000">
              <a:schemeClr val="bg2">
                <a:shade val="80000"/>
              </a:schemeClr>
            </a:gs>
          </a:gsLst>
          <a:path path="circle">
            <a:fillToRect l="43000" r="43000" b="100000"/>
          </a:path>
          <a:tileRect/>
        </a:gra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6" cstate="screen"/>
          <a:stretch>
            <a:fillRect/>
          </a:stretch>
        </p:blipFill>
        <p:spPr>
          <a:xfrm>
            <a:off x="253" y="0"/>
            <a:ext cx="9145087" cy="5145088"/>
          </a:xfrm>
          <a:prstGeom prst="rect">
            <a:avLst/>
          </a:prstGeom>
        </p:spPr>
      </p:pic>
      <p:sp>
        <p:nvSpPr>
          <p:cNvPr id="2" name="标题占位符 1"/>
          <p:cNvSpPr>
            <a:spLocks noGrp="1"/>
          </p:cNvSpPr>
          <p:nvPr>
            <p:ph type="title"/>
          </p:nvPr>
        </p:nvSpPr>
        <p:spPr>
          <a:xfrm>
            <a:off x="628903" y="274424"/>
            <a:ext cx="7887787" cy="993783"/>
          </a:xfrm>
          <a:prstGeom prst="rect">
            <a:avLst/>
          </a:prstGeom>
        </p:spPr>
        <p:txBody>
          <a:bodyPr vert="horz" lIns="65032" tIns="32516" rIns="65032" bIns="32516"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28903" y="1369841"/>
            <a:ext cx="7887787" cy="3264804"/>
          </a:xfrm>
          <a:prstGeom prst="rect">
            <a:avLst/>
          </a:prstGeom>
        </p:spPr>
        <p:txBody>
          <a:bodyPr vert="horz" lIns="65032" tIns="32516" rIns="65032" bIns="32516"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628902" y="4769032"/>
            <a:ext cx="2057193" cy="273290"/>
          </a:xfrm>
          <a:prstGeom prst="rect">
            <a:avLst/>
          </a:prstGeom>
        </p:spPr>
        <p:txBody>
          <a:bodyPr vert="horz" lIns="65032" tIns="32516" rIns="65032" bIns="32516" rtlCol="0" anchor="ctr"/>
          <a:lstStyle>
            <a:lvl1pPr algn="l">
              <a:defRPr sz="900">
                <a:solidFill>
                  <a:schemeClr val="tx1">
                    <a:tint val="75000"/>
                  </a:schemeClr>
                </a:solidFill>
                <a:latin typeface="楷体" panose="02010609060101010101" pitchFamily="2" charset="-122"/>
              </a:defRPr>
            </a:lvl1pPr>
          </a:lstStyle>
          <a:p>
            <a:fld id="{C1391FCA-42F2-4EDB-9C3C-F4A9DB10CFF3}" type="datetime1">
              <a:rPr lang="zh-CN" altLang="en-US" smtClean="0"/>
            </a:fld>
            <a:endParaRPr lang="zh-CN" altLang="en-US" dirty="0"/>
          </a:p>
        </p:txBody>
      </p:sp>
      <p:sp>
        <p:nvSpPr>
          <p:cNvPr id="5" name="页脚占位符 4"/>
          <p:cNvSpPr>
            <a:spLocks noGrp="1"/>
          </p:cNvSpPr>
          <p:nvPr>
            <p:ph type="ftr" sz="quarter" idx="3"/>
          </p:nvPr>
        </p:nvSpPr>
        <p:spPr>
          <a:xfrm>
            <a:off x="3029338" y="4769032"/>
            <a:ext cx="3086917" cy="273290"/>
          </a:xfrm>
          <a:prstGeom prst="rect">
            <a:avLst/>
          </a:prstGeom>
        </p:spPr>
        <p:txBody>
          <a:bodyPr vert="horz" lIns="65032" tIns="32516" rIns="65032" bIns="32516" rtlCol="0" anchor="ctr"/>
          <a:lstStyle>
            <a:lvl1pPr algn="ctr">
              <a:defRPr sz="900">
                <a:solidFill>
                  <a:schemeClr val="tx1">
                    <a:tint val="75000"/>
                  </a:schemeClr>
                </a:solidFill>
                <a:latin typeface="楷体" panose="02010609060101010101" pitchFamily="2" charset="-122"/>
              </a:defRPr>
            </a:lvl1pPr>
          </a:lstStyle>
          <a:p>
            <a:endParaRPr lang="zh-CN" altLang="en-US" dirty="0"/>
          </a:p>
        </p:txBody>
      </p:sp>
      <p:sp>
        <p:nvSpPr>
          <p:cNvPr id="6" name="灯片编号占位符 5"/>
          <p:cNvSpPr>
            <a:spLocks noGrp="1"/>
          </p:cNvSpPr>
          <p:nvPr>
            <p:ph type="sldNum" sz="quarter" idx="4"/>
          </p:nvPr>
        </p:nvSpPr>
        <p:spPr>
          <a:xfrm>
            <a:off x="6459497" y="4769032"/>
            <a:ext cx="2057193" cy="273290"/>
          </a:xfrm>
          <a:prstGeom prst="rect">
            <a:avLst/>
          </a:prstGeom>
        </p:spPr>
        <p:txBody>
          <a:bodyPr vert="horz" lIns="65032" tIns="32516" rIns="65032" bIns="32516" rtlCol="0" anchor="ctr"/>
          <a:lstStyle>
            <a:lvl1pPr algn="r">
              <a:defRPr sz="900">
                <a:solidFill>
                  <a:schemeClr val="tx1">
                    <a:tint val="75000"/>
                  </a:schemeClr>
                </a:solidFill>
                <a:latin typeface="楷体" panose="02010609060101010101" pitchFamily="2" charset="-122"/>
              </a:defRPr>
            </a:lvl1pPr>
          </a:lstStyle>
          <a:p>
            <a:fld id="{118D5ACA-62CA-46DB-AD6B-12EDD6D51A23}"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hf hdr="0" ftr="0" dt="0"/>
  <p:txStyles>
    <p:titleStyle>
      <a:lvl1pPr algn="l" defTabSz="650240" rtl="0" eaLnBrk="1" latinLnBrk="0" hangingPunct="1">
        <a:lnSpc>
          <a:spcPct val="90000"/>
        </a:lnSpc>
        <a:spcBef>
          <a:spcPct val="0"/>
        </a:spcBef>
        <a:buNone/>
        <a:defRPr sz="3200" b="1" kern="1200">
          <a:solidFill>
            <a:schemeClr val="tx1"/>
          </a:solidFill>
          <a:latin typeface="微软雅黑" panose="020B0503020204020204" pitchFamily="34" charset="-122"/>
          <a:ea typeface="微软雅黑" panose="020B0503020204020204" pitchFamily="34" charset="-122"/>
          <a:cs typeface="+mj-cs"/>
        </a:defRPr>
      </a:lvl1pPr>
    </p:titleStyle>
    <p:bodyStyle>
      <a:lvl1pPr marL="162560" indent="-162560" algn="l" defTabSz="650240" rtl="0" eaLnBrk="1" latinLnBrk="0" hangingPunct="1">
        <a:lnSpc>
          <a:spcPct val="90000"/>
        </a:lnSpc>
        <a:spcBef>
          <a:spcPts val="710"/>
        </a:spcBef>
        <a:buFont typeface="Arial" panose="020B0604020202020204" pitchFamily="34" charset="0"/>
        <a:buChar char="•"/>
        <a:defRPr sz="2800" b="1" kern="1200">
          <a:solidFill>
            <a:schemeClr val="tx1"/>
          </a:solidFill>
          <a:latin typeface="微软雅黑" panose="020B0503020204020204" pitchFamily="34" charset="-122"/>
          <a:ea typeface="微软雅黑" panose="020B0503020204020204" pitchFamily="34" charset="-122"/>
          <a:cs typeface="+mn-cs"/>
        </a:defRPr>
      </a:lvl1pPr>
      <a:lvl2pPr marL="487680" indent="-162560" algn="l" defTabSz="650240" rtl="0" eaLnBrk="1" latinLnBrk="0" hangingPunct="1">
        <a:lnSpc>
          <a:spcPct val="90000"/>
        </a:lnSpc>
        <a:spcBef>
          <a:spcPts val="355"/>
        </a:spcBef>
        <a:buFont typeface="Arial" panose="020B0604020202020204" pitchFamily="34" charset="0"/>
        <a:buChar char="•"/>
        <a:defRPr sz="2400" kern="1200">
          <a:solidFill>
            <a:schemeClr val="tx1"/>
          </a:solidFill>
          <a:latin typeface="+mn-lt"/>
          <a:ea typeface="+mn-ea"/>
          <a:cs typeface="+mn-cs"/>
        </a:defRPr>
      </a:lvl2pPr>
      <a:lvl3pPr marL="812800" indent="-162560" algn="l" defTabSz="650240" rtl="0" eaLnBrk="1" latinLnBrk="0" hangingPunct="1">
        <a:lnSpc>
          <a:spcPct val="90000"/>
        </a:lnSpc>
        <a:spcBef>
          <a:spcPts val="355"/>
        </a:spcBef>
        <a:buFont typeface="Arial" panose="020B0604020202020204" pitchFamily="34" charset="0"/>
        <a:buChar char="•"/>
        <a:defRPr sz="1400" kern="1200">
          <a:solidFill>
            <a:schemeClr val="tx1"/>
          </a:solidFill>
          <a:latin typeface="+mn-lt"/>
          <a:ea typeface="+mn-ea"/>
          <a:cs typeface="+mn-cs"/>
        </a:defRPr>
      </a:lvl3pPr>
      <a:lvl4pPr marL="11379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4pPr>
      <a:lvl5pPr marL="146304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5pPr>
      <a:lvl6pPr marL="178816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6pPr>
      <a:lvl7pPr marL="211328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7pPr>
      <a:lvl8pPr marL="243840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8pPr>
      <a:lvl9pPr marL="27635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240" rtl="0" eaLnBrk="1" latinLnBrk="0" hangingPunct="1">
        <a:defRPr sz="1300" kern="1200">
          <a:solidFill>
            <a:schemeClr val="tx1"/>
          </a:solidFill>
          <a:latin typeface="+mn-lt"/>
          <a:ea typeface="+mn-ea"/>
          <a:cs typeface="+mn-cs"/>
        </a:defRPr>
      </a:lvl1pPr>
      <a:lvl2pPr marL="325120" algn="l" defTabSz="650240" rtl="0" eaLnBrk="1" latinLnBrk="0" hangingPunct="1">
        <a:defRPr sz="1300" kern="1200">
          <a:solidFill>
            <a:schemeClr val="tx1"/>
          </a:solidFill>
          <a:latin typeface="+mn-lt"/>
          <a:ea typeface="+mn-ea"/>
          <a:cs typeface="+mn-cs"/>
        </a:defRPr>
      </a:lvl2pPr>
      <a:lvl3pPr marL="650240" algn="l" defTabSz="650240" rtl="0" eaLnBrk="1" latinLnBrk="0" hangingPunct="1">
        <a:defRPr sz="1300" kern="1200">
          <a:solidFill>
            <a:schemeClr val="tx1"/>
          </a:solidFill>
          <a:latin typeface="+mn-lt"/>
          <a:ea typeface="+mn-ea"/>
          <a:cs typeface="+mn-cs"/>
        </a:defRPr>
      </a:lvl3pPr>
      <a:lvl4pPr marL="975360" algn="l" defTabSz="650240" rtl="0" eaLnBrk="1" latinLnBrk="0" hangingPunct="1">
        <a:defRPr sz="1300" kern="1200">
          <a:solidFill>
            <a:schemeClr val="tx1"/>
          </a:solidFill>
          <a:latin typeface="+mn-lt"/>
          <a:ea typeface="+mn-ea"/>
          <a:cs typeface="+mn-cs"/>
        </a:defRPr>
      </a:lvl4pPr>
      <a:lvl5pPr marL="1300480" algn="l" defTabSz="650240" rtl="0" eaLnBrk="1" latinLnBrk="0" hangingPunct="1">
        <a:defRPr sz="1300" kern="1200">
          <a:solidFill>
            <a:schemeClr val="tx1"/>
          </a:solidFill>
          <a:latin typeface="+mn-lt"/>
          <a:ea typeface="+mn-ea"/>
          <a:cs typeface="+mn-cs"/>
        </a:defRPr>
      </a:lvl5pPr>
      <a:lvl6pPr marL="1625600" algn="l" defTabSz="650240" rtl="0" eaLnBrk="1" latinLnBrk="0" hangingPunct="1">
        <a:defRPr sz="1300" kern="1200">
          <a:solidFill>
            <a:schemeClr val="tx1"/>
          </a:solidFill>
          <a:latin typeface="+mn-lt"/>
          <a:ea typeface="+mn-ea"/>
          <a:cs typeface="+mn-cs"/>
        </a:defRPr>
      </a:lvl6pPr>
      <a:lvl7pPr marL="1950720" algn="l" defTabSz="650240" rtl="0" eaLnBrk="1" latinLnBrk="0" hangingPunct="1">
        <a:defRPr sz="1300" kern="1200">
          <a:solidFill>
            <a:schemeClr val="tx1"/>
          </a:solidFill>
          <a:latin typeface="+mn-lt"/>
          <a:ea typeface="+mn-ea"/>
          <a:cs typeface="+mn-cs"/>
        </a:defRPr>
      </a:lvl7pPr>
      <a:lvl8pPr marL="2275840" algn="l" defTabSz="650240" rtl="0" eaLnBrk="1" latinLnBrk="0" hangingPunct="1">
        <a:defRPr sz="1300" kern="1200">
          <a:solidFill>
            <a:schemeClr val="tx1"/>
          </a:solidFill>
          <a:latin typeface="+mn-lt"/>
          <a:ea typeface="+mn-ea"/>
          <a:cs typeface="+mn-cs"/>
        </a:defRPr>
      </a:lvl8pPr>
      <a:lvl9pPr marL="2600960" algn="l" defTabSz="650240"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6.xml"/><Relationship Id="rId2" Type="http://schemas.openxmlformats.org/officeDocument/2006/relationships/image" Target="../media/image3.png"/><Relationship Id="rId1" Type="http://schemas.openxmlformats.org/officeDocument/2006/relationships/tags" Target="../tags/tag16.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6.xml"/><Relationship Id="rId3" Type="http://schemas.openxmlformats.org/officeDocument/2006/relationships/image" Target="../media/image4.png"/><Relationship Id="rId2" Type="http://schemas.openxmlformats.org/officeDocument/2006/relationships/hyperlink" Target="..\&#29702;&#35770;&#21069;&#27839;\&#26032;&#26102;&#20195;&#22823;&#23398;&#29983;&#32844;&#19994;&#29983;&#28079;&#35268;&#21010;&#25945;&#32946;&#25506;&#32034;.pdf" TargetMode="External"/><Relationship Id="rId1" Type="http://schemas.openxmlformats.org/officeDocument/2006/relationships/tags" Target="../tags/tag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3" Type="http://schemas.openxmlformats.org/officeDocument/2006/relationships/notesSlide" Target="../notesSlides/notesSlide2.xml"/><Relationship Id="rId12" Type="http://schemas.openxmlformats.org/officeDocument/2006/relationships/slideLayout" Target="../slideLayouts/slideLayout6.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tags" Target="../tags/tag1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6.xml"/><Relationship Id="rId1" Type="http://schemas.openxmlformats.org/officeDocument/2006/relationships/tags" Target="../tags/tag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xml"/><Relationship Id="rId1" Type="http://schemas.openxmlformats.org/officeDocument/2006/relationships/image" Target="../media/image5.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6.xml"/><Relationship Id="rId2" Type="http://schemas.openxmlformats.org/officeDocument/2006/relationships/image" Target="../media/image3.png"/><Relationship Id="rId1" Type="http://schemas.openxmlformats.org/officeDocument/2006/relationships/tags" Target="../tags/tag20.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6.xml"/><Relationship Id="rId3" Type="http://schemas.openxmlformats.org/officeDocument/2006/relationships/image" Target="../media/image4.png"/><Relationship Id="rId2" Type="http://schemas.openxmlformats.org/officeDocument/2006/relationships/hyperlink" Target="..\&#35838;&#31243;&#24605;&#25919;&#30740;&#31350;\&#39640;&#26657;&#24605;&#25919;&#35838;&#22914;&#20309;&#36816;&#29992;&#26696;&#20363;&#25945;&#23398;.pdf" TargetMode="External"/><Relationship Id="rId1" Type="http://schemas.openxmlformats.org/officeDocument/2006/relationships/tags" Target="../tags/tag2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6.xml"/><Relationship Id="rId1" Type="http://schemas.openxmlformats.org/officeDocument/2006/relationships/image" Target="../media/image6.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6.xml"/><Relationship Id="rId3" Type="http://schemas.openxmlformats.org/officeDocument/2006/relationships/image" Target="../media/image4.png"/><Relationship Id="rId2" Type="http://schemas.openxmlformats.org/officeDocument/2006/relationships/hyperlink" Target="..\&#29702;&#35770;&#21069;&#27839;\&#26032;&#24418;&#21183;&#19979;&#22823;&#23398;&#29983;&#32844;&#19994;&#29983;&#28079;&#35268;&#21010;&#38754;&#20020;&#30340;&#26426;&#36935;&#19982;&#25361;&#25112;&#20998;&#26512;.pdf" TargetMode="External"/><Relationship Id="rId1" Type="http://schemas.openxmlformats.org/officeDocument/2006/relationships/tags" Target="../tags/tag2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1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6.xml"/><Relationship Id="rId1" Type="http://schemas.openxmlformats.org/officeDocument/2006/relationships/tags" Target="../tags/tag2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5.xml"/><Relationship Id="rId4" Type="http://schemas.openxmlformats.org/officeDocument/2006/relationships/slideLayout" Target="../slideLayouts/slideLayout5.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1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6.xml"/><Relationship Id="rId1" Type="http://schemas.openxmlformats.org/officeDocument/2006/relationships/tags" Target="../tags/tag24.xml"/></Relationships>
</file>

<file path=ppt/slides/_rels/slide53.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4" Type="http://schemas.openxmlformats.org/officeDocument/2006/relationships/notesSlide" Target="../notesSlides/notesSlide53.xml"/><Relationship Id="rId23" Type="http://schemas.openxmlformats.org/officeDocument/2006/relationships/slideLayout" Target="../slideLayouts/slideLayout15.xml"/><Relationship Id="rId22" Type="http://schemas.openxmlformats.org/officeDocument/2006/relationships/tags" Target="../tags/tag46.xml"/><Relationship Id="rId21" Type="http://schemas.openxmlformats.org/officeDocument/2006/relationships/tags" Target="../tags/tag45.xml"/><Relationship Id="rId20" Type="http://schemas.openxmlformats.org/officeDocument/2006/relationships/tags" Target="../tags/tag44.xml"/><Relationship Id="rId2" Type="http://schemas.openxmlformats.org/officeDocument/2006/relationships/tags" Target="../tags/tag26.xml"/><Relationship Id="rId19" Type="http://schemas.openxmlformats.org/officeDocument/2006/relationships/tags" Target="../tags/tag43.xml"/><Relationship Id="rId18" Type="http://schemas.openxmlformats.org/officeDocument/2006/relationships/tags" Target="../tags/tag42.xml"/><Relationship Id="rId17" Type="http://schemas.openxmlformats.org/officeDocument/2006/relationships/tags" Target="../tags/tag41.xml"/><Relationship Id="rId16" Type="http://schemas.openxmlformats.org/officeDocument/2006/relationships/tags" Target="../tags/tag40.xml"/><Relationship Id="rId15" Type="http://schemas.openxmlformats.org/officeDocument/2006/relationships/tags" Target="../tags/tag39.xml"/><Relationship Id="rId14" Type="http://schemas.openxmlformats.org/officeDocument/2006/relationships/tags" Target="../tags/tag38.xml"/><Relationship Id="rId13" Type="http://schemas.openxmlformats.org/officeDocument/2006/relationships/tags" Target="../tags/tag37.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tags" Target="../tags/tag25.xml"/></Relationships>
</file>

<file path=ppt/slides/_rels/slide54.xml.rels><?xml version="1.0" encoding="UTF-8" standalone="yes"?>
<Relationships xmlns="http://schemas.openxmlformats.org/package/2006/relationships"><Relationship Id="rId9" Type="http://schemas.openxmlformats.org/officeDocument/2006/relationships/tags" Target="../tags/tag55.xml"/><Relationship Id="rId8" Type="http://schemas.openxmlformats.org/officeDocument/2006/relationships/tags" Target="../tags/tag54.xml"/><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0" Type="http://schemas.openxmlformats.org/officeDocument/2006/relationships/notesSlide" Target="../notesSlides/notesSlide54.xml"/><Relationship Id="rId2" Type="http://schemas.openxmlformats.org/officeDocument/2006/relationships/tags" Target="../tags/tag48.xml"/><Relationship Id="rId19" Type="http://schemas.openxmlformats.org/officeDocument/2006/relationships/slideLayout" Target="../slideLayouts/slideLayout15.xml"/><Relationship Id="rId18" Type="http://schemas.openxmlformats.org/officeDocument/2006/relationships/tags" Target="../tags/tag64.xml"/><Relationship Id="rId17" Type="http://schemas.openxmlformats.org/officeDocument/2006/relationships/tags" Target="../tags/tag63.xml"/><Relationship Id="rId16" Type="http://schemas.openxmlformats.org/officeDocument/2006/relationships/tags" Target="../tags/tag62.xml"/><Relationship Id="rId15" Type="http://schemas.openxmlformats.org/officeDocument/2006/relationships/tags" Target="../tags/tag61.xml"/><Relationship Id="rId14" Type="http://schemas.openxmlformats.org/officeDocument/2006/relationships/tags" Target="../tags/tag60.xml"/><Relationship Id="rId13" Type="http://schemas.openxmlformats.org/officeDocument/2006/relationships/tags" Target="../tags/tag59.xml"/><Relationship Id="rId12" Type="http://schemas.openxmlformats.org/officeDocument/2006/relationships/tags" Target="../tags/tag58.xml"/><Relationship Id="rId11" Type="http://schemas.openxmlformats.org/officeDocument/2006/relationships/tags" Target="../tags/tag57.xml"/><Relationship Id="rId10" Type="http://schemas.openxmlformats.org/officeDocument/2006/relationships/tags" Target="../tags/tag56.xml"/><Relationship Id="rId1" Type="http://schemas.openxmlformats.org/officeDocument/2006/relationships/tags" Target="../tags/tag4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6.xml"/><Relationship Id="rId1" Type="http://schemas.openxmlformats.org/officeDocument/2006/relationships/tags" Target="../tags/tag6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1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6.xml"/><Relationship Id="rId1" Type="http://schemas.openxmlformats.org/officeDocument/2006/relationships/tags" Target="../tags/tag66.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6.xml"/><Relationship Id="rId1" Type="http://schemas.openxmlformats.org/officeDocument/2006/relationships/tags" Target="../tags/tag67.xml"/></Relationships>
</file>

<file path=ppt/slides/_rels/slide65.xml.rels><?xml version="1.0" encoding="UTF-8" standalone="yes"?>
<Relationships xmlns="http://schemas.openxmlformats.org/package/2006/relationships"><Relationship Id="rId5" Type="http://schemas.openxmlformats.org/officeDocument/2006/relationships/notesSlide" Target="../notesSlides/notesSlide65.xml"/><Relationship Id="rId4" Type="http://schemas.openxmlformats.org/officeDocument/2006/relationships/slideLayout" Target="../slideLayouts/slideLayout5.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tags" Target="../tags/tag1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5" Type="http://schemas.openxmlformats.org/officeDocument/2006/relationships/notesSlide" Target="../notesSlides/notesSlide76.xml"/><Relationship Id="rId4" Type="http://schemas.openxmlformats.org/officeDocument/2006/relationships/slideLayout" Target="../slideLayouts/slideLayout6.xml"/><Relationship Id="rId3" Type="http://schemas.openxmlformats.org/officeDocument/2006/relationships/image" Target="../media/image4.png"/><Relationship Id="rId2" Type="http://schemas.openxmlformats.org/officeDocument/2006/relationships/hyperlink" Target="..\&#35838;&#31243;&#24605;&#25919;&#30740;&#31350;\&#39640;&#32844;&#38498;&#26657;&#22823;&#23398;&#29983;&#32844;&#19994;&#29983;&#28079;&#35268;&#21010;&#35838;&#31243;&#24605;&#25919;&#30340;&#24605;&#32771;.pdf" TargetMode="External"/><Relationship Id="rId1" Type="http://schemas.openxmlformats.org/officeDocument/2006/relationships/tags" Target="../tags/tag68.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8.xml"/><Relationship Id="rId2" Type="http://schemas.openxmlformats.org/officeDocument/2006/relationships/slideLayout" Target="../slideLayouts/slideLayout6.xml"/><Relationship Id="rId1" Type="http://schemas.openxmlformats.org/officeDocument/2006/relationships/image" Target="../media/image10.png"/></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6.xml"/><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6.xml"/><Relationship Id="rId1" Type="http://schemas.openxmlformats.org/officeDocument/2006/relationships/image" Target="../media/image12.png"/></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6.xml"/><Relationship Id="rId1" Type="http://schemas.openxmlformats.org/officeDocument/2006/relationships/image" Target="../media/image13.png"/></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6.xml"/><Relationship Id="rId1" Type="http://schemas.openxmlformats.org/officeDocument/2006/relationships/image" Target="../media/image14.png"/></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46" y="1"/>
            <a:ext cx="9138701" cy="5145088"/>
          </a:xfrm>
          <a:prstGeom prst="rect">
            <a:avLst/>
          </a:prstGeom>
        </p:spPr>
      </p:pic>
      <p:sp>
        <p:nvSpPr>
          <p:cNvPr id="11" name="TextBox 26"/>
          <p:cNvSpPr txBox="1"/>
          <p:nvPr/>
        </p:nvSpPr>
        <p:spPr>
          <a:xfrm>
            <a:off x="536857" y="2158615"/>
            <a:ext cx="4246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全面提升综合素质</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396333" y="700339"/>
            <a:ext cx="2249805" cy="922020"/>
          </a:xfrm>
          <a:prstGeom prst="rect">
            <a:avLst/>
          </a:prstGeom>
          <a:noFill/>
        </p:spPr>
        <p:txBody>
          <a:bodyPr wrap="none" rtlCol="0">
            <a:spAutoFit/>
          </a:bodyPr>
          <a:lstStyle/>
          <a:p>
            <a:r>
              <a:rPr lang="zh-CN" altLang="en-US" sz="5400" b="1" dirty="0">
                <a:solidFill>
                  <a:schemeClr val="bg1"/>
                </a:solidFill>
                <a:latin typeface="Agency FB" panose="020B0503020202020204" pitchFamily="34" charset="0"/>
              </a:rPr>
              <a:t>第六章</a:t>
            </a:r>
            <a:endParaRPr lang="zh-CN" altLang="en-US" sz="5400" b="1" dirty="0">
              <a:solidFill>
                <a:schemeClr val="bg1"/>
              </a:solidFill>
              <a:latin typeface="Agency FB" panose="020B0503020202020204" pitchFamily="34" charset="0"/>
            </a:endParaRPr>
          </a:p>
        </p:txBody>
      </p:sp>
      <p:sp>
        <p:nvSpPr>
          <p:cNvPr id="2" name="灯片编号占位符 1"/>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45" presetClass="entr" presetSubtype="0" fill="hold" grpId="0" nodeType="afterEffect">
                                  <p:stCondLst>
                                    <p:cond delay="0"/>
                                  </p:stCondLst>
                                  <p:iterate type="lt">
                                    <p:tmPct val="10000"/>
                                  </p:iterate>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ppt_w</p:attrName>
                                        </p:attrNameLst>
                                      </p:cBhvr>
                                      <p:tavLst>
                                        <p:tav tm="0" fmla="#ppt_w*sin(2.5*pi*$)">
                                          <p:val>
                                            <p:fltVal val="0"/>
                                          </p:val>
                                        </p:tav>
                                        <p:tav tm="100000">
                                          <p:val>
                                            <p:fltVal val="1"/>
                                          </p:val>
                                        </p:tav>
                                      </p:tavLst>
                                    </p:anim>
                                    <p:anim calcmode="lin" valueType="num">
                                      <p:cBhvr>
                                        <p:cTn id="15" dur="1000" fill="hold"/>
                                        <p:tgtEl>
                                          <p:spTgt spid="13"/>
                                        </p:tgtEl>
                                        <p:attrNameLst>
                                          <p:attrName>ppt_h</p:attrName>
                                        </p:attrNameLst>
                                      </p:cBhvr>
                                      <p:tavLst>
                                        <p:tav tm="0">
                                          <p:val>
                                            <p:strVal val="#ppt_h"/>
                                          </p:val>
                                        </p:tav>
                                        <p:tav tm="100000">
                                          <p:val>
                                            <p:strVal val="#ppt_h"/>
                                          </p:val>
                                        </p:tav>
                                      </p:tavLst>
                                    </p:anim>
                                  </p:childTnLst>
                                </p:cTn>
                              </p:par>
                            </p:childTnLst>
                          </p:cTn>
                        </p:par>
                        <p:par>
                          <p:cTn id="16" fill="hold">
                            <p:stCondLst>
                              <p:cond delay="2200"/>
                            </p:stCondLst>
                            <p:childTnLst>
                              <p:par>
                                <p:cTn id="17" presetID="56" presetClass="entr" presetSubtype="0"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by="(-#ppt_w*2)" calcmode="lin" valueType="num">
                                      <p:cBhvr rctx="PPT">
                                        <p:cTn id="19" dur="500" autoRev="1" fill="hold">
                                          <p:stCondLst>
                                            <p:cond delay="0"/>
                                          </p:stCondLst>
                                        </p:cTn>
                                        <p:tgtEl>
                                          <p:spTgt spid="11"/>
                                        </p:tgtEl>
                                        <p:attrNameLst>
                                          <p:attrName>ppt_w</p:attrName>
                                        </p:attrNameLst>
                                      </p:cBhvr>
                                    </p:anim>
                                    <p:anim by="(#ppt_w*0.50)" calcmode="lin" valueType="num">
                                      <p:cBhvr>
                                        <p:cTn id="20" dur="500" decel="50000" autoRev="1" fill="hold">
                                          <p:stCondLst>
                                            <p:cond delay="0"/>
                                          </p:stCondLst>
                                        </p:cTn>
                                        <p:tgtEl>
                                          <p:spTgt spid="11"/>
                                        </p:tgtEl>
                                        <p:attrNameLst>
                                          <p:attrName>ppt_x</p:attrName>
                                        </p:attrNameLst>
                                      </p:cBhvr>
                                    </p:anim>
                                    <p:anim from="(-#ppt_h/2)" to="(#ppt_y)" calcmode="lin" valueType="num">
                                      <p:cBhvr>
                                        <p:cTn id="21" dur="1000" fill="hold">
                                          <p:stCondLst>
                                            <p:cond delay="0"/>
                                          </p:stCondLst>
                                        </p:cTn>
                                        <p:tgtEl>
                                          <p:spTgt spid="11"/>
                                        </p:tgtEl>
                                        <p:attrNameLst>
                                          <p:attrName>ppt_y</p:attrName>
                                        </p:attrNameLst>
                                      </p:cBhvr>
                                    </p:anim>
                                    <p:animRot by="21600000">
                                      <p:cBhvr>
                                        <p:cTn id="22"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bwMode="auto">
          <a:xfrm>
            <a:off x="3462698" y="1637834"/>
            <a:ext cx="2199261" cy="2197193"/>
            <a:chOff x="0" y="0"/>
            <a:chExt cx="6753151" cy="6746917"/>
          </a:xfrm>
          <a:effectLst/>
        </p:grpSpPr>
        <p:sp>
          <p:nvSpPr>
            <p:cNvPr id="33794" name="AutoShape 2"/>
            <p:cNvSpPr/>
            <p:nvPr/>
          </p:nvSpPr>
          <p:spPr bwMode="auto">
            <a:xfrm>
              <a:off x="0" y="0"/>
              <a:ext cx="6753151" cy="6746917"/>
            </a:xfrm>
            <a:custGeom>
              <a:avLst/>
              <a:gdLst>
                <a:gd name="T0" fmla="*/ 3376405 w 19777"/>
                <a:gd name="T1" fmla="*/ 3680572 h 19739"/>
                <a:gd name="T2" fmla="*/ 3376405 w 19777"/>
                <a:gd name="T3" fmla="*/ 3680572 h 19739"/>
                <a:gd name="T4" fmla="*/ 3376405 w 19777"/>
                <a:gd name="T5" fmla="*/ 3680572 h 19739"/>
                <a:gd name="T6" fmla="*/ 3376405 w 19777"/>
                <a:gd name="T7" fmla="*/ 3680572 h 197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77" h="19739">
                  <a:moveTo>
                    <a:pt x="17933" y="-1"/>
                  </a:moveTo>
                  <a:lnTo>
                    <a:pt x="15856" y="2079"/>
                  </a:lnTo>
                  <a:cubicBezTo>
                    <a:pt x="11992" y="-899"/>
                    <a:pt x="6427" y="-621"/>
                    <a:pt x="2885" y="2921"/>
                  </a:cubicBezTo>
                  <a:cubicBezTo>
                    <a:pt x="-962" y="6768"/>
                    <a:pt x="-962" y="13006"/>
                    <a:pt x="2885" y="16853"/>
                  </a:cubicBezTo>
                  <a:cubicBezTo>
                    <a:pt x="6733" y="20700"/>
                    <a:pt x="12971" y="20701"/>
                    <a:pt x="16819" y="16853"/>
                  </a:cubicBezTo>
                  <a:cubicBezTo>
                    <a:pt x="20348" y="13324"/>
                    <a:pt x="20637" y="7786"/>
                    <a:pt x="17693" y="3924"/>
                  </a:cubicBezTo>
                  <a:lnTo>
                    <a:pt x="19777" y="1836"/>
                  </a:lnTo>
                  <a:lnTo>
                    <a:pt x="19694" y="76"/>
                  </a:lnTo>
                  <a:lnTo>
                    <a:pt x="17933" y="-1"/>
                  </a:lnTo>
                  <a:close/>
                </a:path>
              </a:pathLst>
            </a:custGeom>
            <a:solidFill>
              <a:schemeClr val="accent6"/>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5" name="AutoShape 3"/>
            <p:cNvSpPr/>
            <p:nvPr/>
          </p:nvSpPr>
          <p:spPr bwMode="auto">
            <a:xfrm>
              <a:off x="244472" y="255591"/>
              <a:ext cx="6251505" cy="6251614"/>
            </a:xfrm>
            <a:custGeom>
              <a:avLst/>
              <a:gdLst>
                <a:gd name="T0" fmla="*/ 3125594 w 19679"/>
                <a:gd name="T1" fmla="*/ 3430938 h 19679"/>
                <a:gd name="T2" fmla="*/ 3125594 w 19679"/>
                <a:gd name="T3" fmla="*/ 3430938 h 19679"/>
                <a:gd name="T4" fmla="*/ 3125594 w 19679"/>
                <a:gd name="T5" fmla="*/ 3430938 h 19679"/>
                <a:gd name="T6" fmla="*/ 3125594 w 19679"/>
                <a:gd name="T7" fmla="*/ 343093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6">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6" name="Line 4"/>
            <p:cNvSpPr>
              <a:spLocks noChangeShapeType="1"/>
            </p:cNvSpPr>
            <p:nvPr/>
          </p:nvSpPr>
          <p:spPr bwMode="auto">
            <a:xfrm flipH="1">
              <a:off x="5526027" y="346077"/>
              <a:ext cx="871527" cy="871543"/>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5"/>
          <p:cNvGrpSpPr/>
          <p:nvPr/>
        </p:nvGrpSpPr>
        <p:grpSpPr bwMode="auto">
          <a:xfrm>
            <a:off x="3632271" y="1812058"/>
            <a:ext cx="2477400" cy="1853396"/>
            <a:chOff x="-1" y="0"/>
            <a:chExt cx="7608239" cy="5691704"/>
          </a:xfrm>
          <a:effectLst/>
        </p:grpSpPr>
        <p:sp>
          <p:nvSpPr>
            <p:cNvPr id="33798" name="AutoShape 6"/>
            <p:cNvSpPr/>
            <p:nvPr/>
          </p:nvSpPr>
          <p:spPr bwMode="auto">
            <a:xfrm>
              <a:off x="-1" y="0"/>
              <a:ext cx="7608239" cy="5691704"/>
            </a:xfrm>
            <a:custGeom>
              <a:avLst/>
              <a:gdLst>
                <a:gd name="T0" fmla="*/ 3804119 w 20840"/>
                <a:gd name="T1" fmla="*/ 2845714 h 20595"/>
                <a:gd name="T2" fmla="*/ 3804119 w 20840"/>
                <a:gd name="T3" fmla="*/ 2845714 h 20595"/>
                <a:gd name="T4" fmla="*/ 3804119 w 20840"/>
                <a:gd name="T5" fmla="*/ 2845714 h 20595"/>
                <a:gd name="T6" fmla="*/ 3804119 w 20840"/>
                <a:gd name="T7" fmla="*/ 2845714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40" h="20595">
                  <a:moveTo>
                    <a:pt x="7788" y="0"/>
                  </a:moveTo>
                  <a:cubicBezTo>
                    <a:pt x="5795" y="0"/>
                    <a:pt x="3802" y="1004"/>
                    <a:pt x="2281" y="3015"/>
                  </a:cubicBezTo>
                  <a:cubicBezTo>
                    <a:pt x="-760" y="7037"/>
                    <a:pt x="-760" y="13557"/>
                    <a:pt x="2281" y="17578"/>
                  </a:cubicBezTo>
                  <a:cubicBezTo>
                    <a:pt x="5322" y="21600"/>
                    <a:pt x="10254" y="21599"/>
                    <a:pt x="13295" y="17578"/>
                  </a:cubicBezTo>
                  <a:cubicBezTo>
                    <a:pt x="14526" y="15951"/>
                    <a:pt x="15257" y="13915"/>
                    <a:pt x="15492" y="11801"/>
                  </a:cubicBezTo>
                  <a:lnTo>
                    <a:pt x="19726" y="11801"/>
                  </a:lnTo>
                  <a:lnTo>
                    <a:pt x="20839" y="10192"/>
                  </a:lnTo>
                  <a:lnTo>
                    <a:pt x="19726" y="8584"/>
                  </a:lnTo>
                  <a:lnTo>
                    <a:pt x="15466" y="8584"/>
                  </a:lnTo>
                  <a:cubicBezTo>
                    <a:pt x="15207" y="6545"/>
                    <a:pt x="14485" y="4589"/>
                    <a:pt x="13295" y="3015"/>
                  </a:cubicBezTo>
                  <a:cubicBezTo>
                    <a:pt x="11774" y="1004"/>
                    <a:pt x="9781" y="0"/>
                    <a:pt x="7788" y="0"/>
                  </a:cubicBezTo>
                  <a:close/>
                </a:path>
              </a:pathLst>
            </a:custGeom>
            <a:solidFill>
              <a:schemeClr val="accent5"/>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9" name="AutoShape 7"/>
            <p:cNvSpPr/>
            <p:nvPr/>
          </p:nvSpPr>
          <p:spPr bwMode="auto">
            <a:xfrm>
              <a:off x="201637" y="222270"/>
              <a:ext cx="5258449" cy="5258278"/>
            </a:xfrm>
            <a:custGeom>
              <a:avLst/>
              <a:gdLst>
                <a:gd name="T0" fmla="*/ 2629091 w 19679"/>
                <a:gd name="T1" fmla="*/ 2885787 h 19679"/>
                <a:gd name="T2" fmla="*/ 2629091 w 19679"/>
                <a:gd name="T3" fmla="*/ 2885787 h 19679"/>
                <a:gd name="T4" fmla="*/ 2629091 w 19679"/>
                <a:gd name="T5" fmla="*/ 2885787 h 19679"/>
                <a:gd name="T6" fmla="*/ 2629091 w 19679"/>
                <a:gd name="T7" fmla="*/ 288578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0" name="Line 8"/>
            <p:cNvSpPr>
              <a:spLocks noChangeShapeType="1"/>
            </p:cNvSpPr>
            <p:nvPr/>
          </p:nvSpPr>
          <p:spPr bwMode="auto">
            <a:xfrm flipH="1" flipV="1">
              <a:off x="5418806" y="2806955"/>
              <a:ext cx="1595634" cy="0"/>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9"/>
          <p:cNvGrpSpPr/>
          <p:nvPr/>
        </p:nvGrpSpPr>
        <p:grpSpPr bwMode="auto">
          <a:xfrm>
            <a:off x="3781681" y="1961468"/>
            <a:ext cx="1876661" cy="1955761"/>
            <a:chOff x="0" y="0"/>
            <a:chExt cx="5763342" cy="6005116"/>
          </a:xfrm>
          <a:effectLst/>
        </p:grpSpPr>
        <p:sp>
          <p:nvSpPr>
            <p:cNvPr id="33802" name="AutoShape 10"/>
            <p:cNvSpPr/>
            <p:nvPr/>
          </p:nvSpPr>
          <p:spPr bwMode="auto">
            <a:xfrm>
              <a:off x="0" y="0"/>
              <a:ext cx="5763342" cy="6005116"/>
            </a:xfrm>
            <a:custGeom>
              <a:avLst/>
              <a:gdLst>
                <a:gd name="T0" fmla="*/ 2881532 w 20761"/>
                <a:gd name="T1" fmla="*/ 3002558 h 21600"/>
                <a:gd name="T2" fmla="*/ 2881532 w 20761"/>
                <a:gd name="T3" fmla="*/ 3002558 h 21600"/>
                <a:gd name="T4" fmla="*/ 2881532 w 20761"/>
                <a:gd name="T5" fmla="*/ 3002558 h 21600"/>
                <a:gd name="T6" fmla="*/ 2881532 w 20761"/>
                <a:gd name="T7" fmla="*/ 300255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761" h="21600">
                  <a:moveTo>
                    <a:pt x="8590" y="0"/>
                  </a:moveTo>
                  <a:cubicBezTo>
                    <a:pt x="6391" y="0"/>
                    <a:pt x="4192" y="837"/>
                    <a:pt x="2515" y="2513"/>
                  </a:cubicBezTo>
                  <a:cubicBezTo>
                    <a:pt x="-839" y="5866"/>
                    <a:pt x="-839" y="11302"/>
                    <a:pt x="2515" y="14655"/>
                  </a:cubicBezTo>
                  <a:cubicBezTo>
                    <a:pt x="5245" y="17383"/>
                    <a:pt x="9356" y="17890"/>
                    <a:pt x="12600" y="16178"/>
                  </a:cubicBezTo>
                  <a:lnTo>
                    <a:pt x="18602" y="21600"/>
                  </a:lnTo>
                  <a:lnTo>
                    <a:pt x="20761" y="21395"/>
                  </a:lnTo>
                  <a:lnTo>
                    <a:pt x="20750" y="19230"/>
                  </a:lnTo>
                  <a:lnTo>
                    <a:pt x="15123" y="14145"/>
                  </a:lnTo>
                  <a:cubicBezTo>
                    <a:pt x="18003" y="10772"/>
                    <a:pt x="17854" y="5703"/>
                    <a:pt x="14663" y="2513"/>
                  </a:cubicBezTo>
                  <a:cubicBezTo>
                    <a:pt x="12986" y="837"/>
                    <a:pt x="10788" y="0"/>
                    <a:pt x="8590" y="0"/>
                  </a:cubicBezTo>
                  <a:close/>
                </a:path>
              </a:pathLst>
            </a:custGeom>
            <a:solidFill>
              <a:schemeClr val="accent4"/>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3" name="AutoShape 11"/>
            <p:cNvSpPr/>
            <p:nvPr/>
          </p:nvSpPr>
          <p:spPr bwMode="auto">
            <a:xfrm>
              <a:off x="180998" y="225410"/>
              <a:ext cx="4382045" cy="4382798"/>
            </a:xfrm>
            <a:custGeom>
              <a:avLst/>
              <a:gdLst>
                <a:gd name="T0" fmla="*/ 2190911 w 19679"/>
                <a:gd name="T1" fmla="*/ 2405316 h 19679"/>
                <a:gd name="T2" fmla="*/ 2190911 w 19679"/>
                <a:gd name="T3" fmla="*/ 2405316 h 19679"/>
                <a:gd name="T4" fmla="*/ 2190911 w 19679"/>
                <a:gd name="T5" fmla="*/ 2405316 h 19679"/>
                <a:gd name="T6" fmla="*/ 2190911 w 19679"/>
                <a:gd name="T7" fmla="*/ 240531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4">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4" name="Line 12"/>
            <p:cNvSpPr>
              <a:spLocks noChangeShapeType="1"/>
            </p:cNvSpPr>
            <p:nvPr/>
          </p:nvSpPr>
          <p:spPr bwMode="auto">
            <a:xfrm flipH="1" flipV="1">
              <a:off x="3735852" y="4101829"/>
              <a:ext cx="1579760" cy="1406432"/>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13"/>
          <p:cNvGrpSpPr/>
          <p:nvPr/>
        </p:nvGrpSpPr>
        <p:grpSpPr bwMode="auto">
          <a:xfrm>
            <a:off x="3473556" y="2110877"/>
            <a:ext cx="1745864" cy="1805317"/>
            <a:chOff x="0" y="0"/>
            <a:chExt cx="5362063" cy="5542360"/>
          </a:xfrm>
          <a:effectLst/>
        </p:grpSpPr>
        <p:sp>
          <p:nvSpPr>
            <p:cNvPr id="33806" name="AutoShape 14"/>
            <p:cNvSpPr/>
            <p:nvPr/>
          </p:nvSpPr>
          <p:spPr bwMode="auto">
            <a:xfrm>
              <a:off x="0" y="0"/>
              <a:ext cx="5362063" cy="5542360"/>
            </a:xfrm>
            <a:custGeom>
              <a:avLst/>
              <a:gdLst>
                <a:gd name="T0" fmla="*/ 2680903 w 20853"/>
                <a:gd name="T1" fmla="*/ 2771180 h 21600"/>
                <a:gd name="T2" fmla="*/ 2680903 w 20853"/>
                <a:gd name="T3" fmla="*/ 2771180 h 21600"/>
                <a:gd name="T4" fmla="*/ 2680903 w 20853"/>
                <a:gd name="T5" fmla="*/ 2771180 h 21600"/>
                <a:gd name="T6" fmla="*/ 2680903 w 20853"/>
                <a:gd name="T7" fmla="*/ 277118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3" h="21600">
                  <a:moveTo>
                    <a:pt x="13197" y="0"/>
                  </a:moveTo>
                  <a:cubicBezTo>
                    <a:pt x="11238" y="0"/>
                    <a:pt x="9279" y="749"/>
                    <a:pt x="7784" y="2248"/>
                  </a:cubicBezTo>
                  <a:cubicBezTo>
                    <a:pt x="5095" y="4946"/>
                    <a:pt x="4835" y="9149"/>
                    <a:pt x="6985" y="12149"/>
                  </a:cubicBezTo>
                  <a:lnTo>
                    <a:pt x="0" y="19149"/>
                  </a:lnTo>
                  <a:lnTo>
                    <a:pt x="104" y="21493"/>
                  </a:lnTo>
                  <a:lnTo>
                    <a:pt x="2444" y="21600"/>
                  </a:lnTo>
                  <a:lnTo>
                    <a:pt x="9583" y="14446"/>
                  </a:lnTo>
                  <a:cubicBezTo>
                    <a:pt x="12480" y="16005"/>
                    <a:pt x="16165" y="15560"/>
                    <a:pt x="18610" y="13108"/>
                  </a:cubicBezTo>
                  <a:cubicBezTo>
                    <a:pt x="21599" y="10109"/>
                    <a:pt x="21599" y="5247"/>
                    <a:pt x="18610" y="2248"/>
                  </a:cubicBezTo>
                  <a:cubicBezTo>
                    <a:pt x="17115" y="749"/>
                    <a:pt x="15156" y="0"/>
                    <a:pt x="13197" y="0"/>
                  </a:cubicBezTo>
                  <a:close/>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7" name="AutoShape 15"/>
            <p:cNvSpPr/>
            <p:nvPr/>
          </p:nvSpPr>
          <p:spPr bwMode="auto">
            <a:xfrm>
              <a:off x="1611636" y="193632"/>
              <a:ext cx="3536074" cy="3536191"/>
            </a:xfrm>
            <a:custGeom>
              <a:avLst/>
              <a:gdLst>
                <a:gd name="T0" fmla="*/ 1767947 w 19679"/>
                <a:gd name="T1" fmla="*/ 1940691 h 19679"/>
                <a:gd name="T2" fmla="*/ 1767947 w 19679"/>
                <a:gd name="T3" fmla="*/ 1940691 h 19679"/>
                <a:gd name="T4" fmla="*/ 1767947 w 19679"/>
                <a:gd name="T5" fmla="*/ 1940691 h 19679"/>
                <a:gd name="T6" fmla="*/ 1767947 w 19679"/>
                <a:gd name="T7" fmla="*/ 194069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lumMod val="60000"/>
                <a:lumOff val="40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8" name="Line 16"/>
            <p:cNvSpPr>
              <a:spLocks noChangeShapeType="1"/>
            </p:cNvSpPr>
            <p:nvPr/>
          </p:nvSpPr>
          <p:spPr bwMode="auto">
            <a:xfrm flipV="1">
              <a:off x="369961" y="3271135"/>
              <a:ext cx="1906971" cy="1906179"/>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17"/>
          <p:cNvGrpSpPr/>
          <p:nvPr/>
        </p:nvGrpSpPr>
        <p:grpSpPr bwMode="auto">
          <a:xfrm>
            <a:off x="3017575" y="2263906"/>
            <a:ext cx="2049335" cy="977621"/>
            <a:chOff x="0" y="-1"/>
            <a:chExt cx="6292395" cy="3002312"/>
          </a:xfrm>
        </p:grpSpPr>
        <p:sp>
          <p:nvSpPr>
            <p:cNvPr id="33810" name="AutoShape 18"/>
            <p:cNvSpPr/>
            <p:nvPr/>
          </p:nvSpPr>
          <p:spPr bwMode="auto">
            <a:xfrm>
              <a:off x="0" y="-1"/>
              <a:ext cx="6292395" cy="3002312"/>
            </a:xfrm>
            <a:custGeom>
              <a:avLst/>
              <a:gdLst>
                <a:gd name="T0" fmla="*/ 3146048 w 21109"/>
                <a:gd name="T1" fmla="*/ 1501083 h 20595"/>
                <a:gd name="T2" fmla="*/ 3146048 w 21109"/>
                <a:gd name="T3" fmla="*/ 1501083 h 20595"/>
                <a:gd name="T4" fmla="*/ 3146048 w 21109"/>
                <a:gd name="T5" fmla="*/ 1501083 h 20595"/>
                <a:gd name="T6" fmla="*/ 3146048 w 21109"/>
                <a:gd name="T7" fmla="*/ 1501083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09" h="20595">
                  <a:moveTo>
                    <a:pt x="16077" y="0"/>
                  </a:moveTo>
                  <a:cubicBezTo>
                    <a:pt x="14790" y="0"/>
                    <a:pt x="13502" y="1005"/>
                    <a:pt x="12520" y="3016"/>
                  </a:cubicBezTo>
                  <a:cubicBezTo>
                    <a:pt x="11895" y="4295"/>
                    <a:pt x="11470" y="5826"/>
                    <a:pt x="11243" y="7451"/>
                  </a:cubicBezTo>
                  <a:lnTo>
                    <a:pt x="1363" y="7451"/>
                  </a:lnTo>
                  <a:lnTo>
                    <a:pt x="0" y="10500"/>
                  </a:lnTo>
                  <a:lnTo>
                    <a:pt x="1363" y="13549"/>
                  </a:lnTo>
                  <a:lnTo>
                    <a:pt x="11308" y="13549"/>
                  </a:lnTo>
                  <a:cubicBezTo>
                    <a:pt x="11547" y="15021"/>
                    <a:pt x="11947" y="16407"/>
                    <a:pt x="12520" y="17578"/>
                  </a:cubicBezTo>
                  <a:cubicBezTo>
                    <a:pt x="14485" y="21599"/>
                    <a:pt x="17670" y="21599"/>
                    <a:pt x="19635" y="17578"/>
                  </a:cubicBezTo>
                  <a:cubicBezTo>
                    <a:pt x="21599" y="13557"/>
                    <a:pt x="21600" y="7037"/>
                    <a:pt x="19635" y="3016"/>
                  </a:cubicBezTo>
                  <a:cubicBezTo>
                    <a:pt x="18652" y="1005"/>
                    <a:pt x="17365" y="0"/>
                    <a:pt x="16077" y="0"/>
                  </a:cubicBezTo>
                  <a:close/>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1" name="AutoShape 19"/>
            <p:cNvSpPr/>
            <p:nvPr/>
          </p:nvSpPr>
          <p:spPr bwMode="auto">
            <a:xfrm>
              <a:off x="3562093" y="263555"/>
              <a:ext cx="2481082" cy="2481551"/>
            </a:xfrm>
            <a:custGeom>
              <a:avLst/>
              <a:gdLst>
                <a:gd name="T0" fmla="*/ 1240478 w 19679"/>
                <a:gd name="T1" fmla="*/ 1361896 h 19679"/>
                <a:gd name="T2" fmla="*/ 1240478 w 19679"/>
                <a:gd name="T3" fmla="*/ 1361896 h 19679"/>
                <a:gd name="T4" fmla="*/ 1240478 w 19679"/>
                <a:gd name="T5" fmla="*/ 1361896 h 19679"/>
                <a:gd name="T6" fmla="*/ 1240478 w 19679"/>
                <a:gd name="T7" fmla="*/ 136189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2" name="Line 20"/>
            <p:cNvSpPr>
              <a:spLocks noChangeShapeType="1"/>
            </p:cNvSpPr>
            <p:nvPr/>
          </p:nvSpPr>
          <p:spPr bwMode="auto">
            <a:xfrm>
              <a:off x="541298" y="1522588"/>
              <a:ext cx="3131912" cy="0"/>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21"/>
          <p:cNvGrpSpPr/>
          <p:nvPr/>
        </p:nvGrpSpPr>
        <p:grpSpPr bwMode="auto">
          <a:xfrm>
            <a:off x="3473040" y="1635249"/>
            <a:ext cx="1443943" cy="1455834"/>
            <a:chOff x="0" y="0"/>
            <a:chExt cx="4433297" cy="4470884"/>
          </a:xfrm>
          <a:effectLst/>
        </p:grpSpPr>
        <p:sp>
          <p:nvSpPr>
            <p:cNvPr id="33814" name="AutoShape 22"/>
            <p:cNvSpPr/>
            <p:nvPr/>
          </p:nvSpPr>
          <p:spPr bwMode="auto">
            <a:xfrm>
              <a:off x="0" y="0"/>
              <a:ext cx="4433297" cy="4470884"/>
            </a:xfrm>
            <a:custGeom>
              <a:avLst/>
              <a:gdLst>
                <a:gd name="T0" fmla="*/ 2216544 w 21117"/>
                <a:gd name="T1" fmla="*/ 2235336 h 21121"/>
                <a:gd name="T2" fmla="*/ 2216544 w 21117"/>
                <a:gd name="T3" fmla="*/ 2235336 h 21121"/>
                <a:gd name="T4" fmla="*/ 2216544 w 21117"/>
                <a:gd name="T5" fmla="*/ 2235336 h 21121"/>
                <a:gd name="T6" fmla="*/ 2216544 w 21117"/>
                <a:gd name="T7" fmla="*/ 2235336 h 211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17" h="21121">
                  <a:moveTo>
                    <a:pt x="2994" y="0"/>
                  </a:moveTo>
                  <a:lnTo>
                    <a:pt x="128" y="127"/>
                  </a:lnTo>
                  <a:lnTo>
                    <a:pt x="0" y="2969"/>
                  </a:lnTo>
                  <a:lnTo>
                    <a:pt x="11559" y="14434"/>
                  </a:lnTo>
                  <a:cubicBezTo>
                    <a:pt x="10874" y="16192"/>
                    <a:pt x="11241" y="18263"/>
                    <a:pt x="12671" y="19682"/>
                  </a:cubicBezTo>
                  <a:cubicBezTo>
                    <a:pt x="14603" y="21600"/>
                    <a:pt x="17735" y="21599"/>
                    <a:pt x="19667" y="19682"/>
                  </a:cubicBezTo>
                  <a:cubicBezTo>
                    <a:pt x="21600" y="17764"/>
                    <a:pt x="21599" y="14653"/>
                    <a:pt x="19667" y="12735"/>
                  </a:cubicBezTo>
                  <a:cubicBezTo>
                    <a:pt x="18305" y="11383"/>
                    <a:pt x="16347" y="10989"/>
                    <a:pt x="14633" y="11543"/>
                  </a:cubicBezTo>
                  <a:lnTo>
                    <a:pt x="2994" y="0"/>
                  </a:lnTo>
                  <a:close/>
                </a:path>
              </a:pathLst>
            </a:custGeom>
            <a:solidFill>
              <a:schemeClr val="accent1"/>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5" name="AutoShape 23"/>
            <p:cNvSpPr/>
            <p:nvPr/>
          </p:nvSpPr>
          <p:spPr bwMode="auto">
            <a:xfrm>
              <a:off x="2771406" y="2835582"/>
              <a:ext cx="1196815" cy="1197105"/>
            </a:xfrm>
            <a:custGeom>
              <a:avLst/>
              <a:gdLst>
                <a:gd name="T0" fmla="*/ 598377 w 19679"/>
                <a:gd name="T1" fmla="*/ 656981 h 19679"/>
                <a:gd name="T2" fmla="*/ 598377 w 19679"/>
                <a:gd name="T3" fmla="*/ 656981 h 19679"/>
                <a:gd name="T4" fmla="*/ 598377 w 19679"/>
                <a:gd name="T5" fmla="*/ 656981 h 19679"/>
                <a:gd name="T6" fmla="*/ 598377 w 19679"/>
                <a:gd name="T7" fmla="*/ 65698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lumMod val="60000"/>
                <a:lumOff val="40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6" name="Line 24"/>
            <p:cNvSpPr>
              <a:spLocks noChangeShapeType="1"/>
            </p:cNvSpPr>
            <p:nvPr/>
          </p:nvSpPr>
          <p:spPr bwMode="auto">
            <a:xfrm flipH="1" flipV="1">
              <a:off x="430156" y="446134"/>
              <a:ext cx="2963466" cy="2962597"/>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821" name="AutoShape 29"/>
          <p:cNvSpPr/>
          <p:nvPr/>
        </p:nvSpPr>
        <p:spPr bwMode="auto">
          <a:xfrm>
            <a:off x="6014312" y="1545035"/>
            <a:ext cx="2378292" cy="311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zh-CN" altLang="en-US" sz="1800" dirty="0">
                <a:solidFill>
                  <a:schemeClr val="tx1"/>
                </a:solidFill>
                <a:latin typeface="微软雅黑" panose="020B0503020204020204" pitchFamily="34" charset="-122"/>
                <a:ea typeface="微软雅黑" panose="020B0503020204020204" pitchFamily="34" charset="-122"/>
              </a:rPr>
              <a:t>（二）目标管理</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3" name="AutoShape 31"/>
          <p:cNvSpPr/>
          <p:nvPr/>
        </p:nvSpPr>
        <p:spPr bwMode="auto">
          <a:xfrm>
            <a:off x="5829981" y="1659548"/>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4" name="AutoShape 32"/>
          <p:cNvSpPr/>
          <p:nvPr/>
        </p:nvSpPr>
        <p:spPr bwMode="auto">
          <a:xfrm>
            <a:off x="6349033" y="2550056"/>
            <a:ext cx="2477400" cy="311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zh-CN" altLang="en-US" sz="1800" dirty="0">
                <a:solidFill>
                  <a:schemeClr val="tx1"/>
                </a:solidFill>
                <a:latin typeface="微软雅黑" panose="020B0503020204020204" pitchFamily="34" charset="-122"/>
                <a:ea typeface="微软雅黑" panose="020B0503020204020204" pitchFamily="34" charset="-122"/>
              </a:rPr>
              <a:t>（四）健康管理</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6" name="AutoShape 34"/>
          <p:cNvSpPr/>
          <p:nvPr/>
        </p:nvSpPr>
        <p:spPr bwMode="auto">
          <a:xfrm>
            <a:off x="6181015" y="2660434"/>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7" name="AutoShape 35"/>
          <p:cNvSpPr/>
          <p:nvPr/>
        </p:nvSpPr>
        <p:spPr bwMode="auto">
          <a:xfrm>
            <a:off x="5949840" y="3554562"/>
            <a:ext cx="2773857" cy="311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zh-CN" altLang="en-US" sz="1800" dirty="0">
                <a:solidFill>
                  <a:schemeClr val="tx1"/>
                </a:solidFill>
                <a:latin typeface="微软雅黑" panose="020B0503020204020204" pitchFamily="34" charset="-122"/>
                <a:ea typeface="微软雅黑" panose="020B0503020204020204" pitchFamily="34" charset="-122"/>
              </a:rPr>
              <a:t>（六）人际管理</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9" name="AutoShape 37"/>
          <p:cNvSpPr/>
          <p:nvPr/>
        </p:nvSpPr>
        <p:spPr bwMode="auto">
          <a:xfrm>
            <a:off x="5721932" y="3684067"/>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1305" dirty="0">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0" name="AutoShape 38"/>
          <p:cNvSpPr/>
          <p:nvPr/>
        </p:nvSpPr>
        <p:spPr bwMode="auto">
          <a:xfrm>
            <a:off x="373103" y="3604058"/>
            <a:ext cx="2609060" cy="271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555"/>
              </a:spcBef>
            </a:pPr>
            <a:r>
              <a:rPr lang="zh-CN" altLang="en-US" sz="1800" dirty="0">
                <a:solidFill>
                  <a:schemeClr val="tx1"/>
                </a:solidFill>
                <a:latin typeface="微软雅黑" panose="020B0503020204020204" pitchFamily="34" charset="-122"/>
                <a:ea typeface="微软雅黑" panose="020B0503020204020204" pitchFamily="34" charset="-122"/>
              </a:rPr>
              <a:t>（五）知识管理</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2" name="AutoShape 40"/>
          <p:cNvSpPr/>
          <p:nvPr/>
        </p:nvSpPr>
        <p:spPr bwMode="auto">
          <a:xfrm>
            <a:off x="3204724" y="3724392"/>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3" name="AutoShape 41"/>
          <p:cNvSpPr/>
          <p:nvPr/>
        </p:nvSpPr>
        <p:spPr bwMode="auto">
          <a:xfrm>
            <a:off x="622896" y="2570218"/>
            <a:ext cx="2049334" cy="271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555"/>
              </a:spcBef>
            </a:pPr>
            <a:r>
              <a:rPr lang="zh-CN" altLang="en-US" sz="1800" dirty="0">
                <a:solidFill>
                  <a:schemeClr val="tx1"/>
                </a:solidFill>
                <a:latin typeface="微软雅黑" panose="020B0503020204020204" pitchFamily="34" charset="-122"/>
                <a:ea typeface="微软雅黑" panose="020B0503020204020204" pitchFamily="34" charset="-122"/>
              </a:rPr>
              <a:t>（三）情绪管理</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5" name="AutoShape 43"/>
          <p:cNvSpPr/>
          <p:nvPr/>
        </p:nvSpPr>
        <p:spPr bwMode="auto">
          <a:xfrm>
            <a:off x="2793719" y="2695589"/>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6" name="AutoShape 44"/>
          <p:cNvSpPr/>
          <p:nvPr/>
        </p:nvSpPr>
        <p:spPr bwMode="auto">
          <a:xfrm>
            <a:off x="1053244" y="1598258"/>
            <a:ext cx="2049334" cy="271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555"/>
              </a:spcBef>
            </a:pPr>
            <a:r>
              <a:rPr lang="zh-CN" altLang="en-US" sz="1800" dirty="0">
                <a:solidFill>
                  <a:schemeClr val="tx1"/>
                </a:solidFill>
                <a:latin typeface="微软雅黑" panose="020B0503020204020204" pitchFamily="34" charset="-122"/>
                <a:ea typeface="微软雅黑" panose="020B0503020204020204" pitchFamily="34" charset="-122"/>
              </a:rPr>
              <a:t>（一）时间管理</a:t>
            </a:r>
            <a:endParaRPr lang="es-ES" altLang="zh-CN" sz="18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8" name="AutoShape 46"/>
          <p:cNvSpPr/>
          <p:nvPr/>
        </p:nvSpPr>
        <p:spPr bwMode="auto">
          <a:xfrm>
            <a:off x="3207826" y="1663683"/>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1" name="文本框 40"/>
          <p:cNvSpPr txBox="1"/>
          <p:nvPr/>
        </p:nvSpPr>
        <p:spPr>
          <a:xfrm>
            <a:off x="2516519" y="234478"/>
            <a:ext cx="359315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二、自我管理的主要内容</a:t>
            </a:r>
            <a:endParaRPr lang="zh-CN" altLang="en-US" sz="2400" b="1" dirty="0">
              <a:latin typeface="微软雅黑" panose="020B0503020204020204" pitchFamily="34" charset="-122"/>
              <a:ea typeface="微软雅黑" panose="020B0503020204020204" pitchFamily="34" charset="-122"/>
            </a:endParaRPr>
          </a:p>
        </p:txBody>
      </p:sp>
      <p:sp>
        <p:nvSpPr>
          <p:cNvPr id="42" name="等腰三角形 41"/>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30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300"/>
                            </p:stCondLst>
                            <p:childTnLst>
                              <p:par>
                                <p:cTn id="15" presetID="23" presetClass="entr" presetSubtype="16" fill="hold" nodeType="afterEffect">
                                  <p:stCondLst>
                                    <p:cond delay="3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par>
                          <p:cTn id="19" fill="hold">
                            <p:stCondLst>
                              <p:cond delay="2100"/>
                            </p:stCondLst>
                            <p:childTnLst>
                              <p:par>
                                <p:cTn id="20" presetID="23" presetClass="entr" presetSubtype="16" fill="hold" nodeType="afterEffect">
                                  <p:stCondLst>
                                    <p:cond delay="30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childTnLst>
                                </p:cTn>
                              </p:par>
                            </p:childTnLst>
                          </p:cTn>
                        </p:par>
                        <p:par>
                          <p:cTn id="24" fill="hold">
                            <p:stCondLst>
                              <p:cond delay="2900"/>
                            </p:stCondLst>
                            <p:childTnLst>
                              <p:par>
                                <p:cTn id="25" presetID="23" presetClass="entr" presetSubtype="16" fill="hold" nodeType="afterEffect">
                                  <p:stCondLst>
                                    <p:cond delay="3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childTnLst>
                                </p:cTn>
                              </p:par>
                            </p:childTnLst>
                          </p:cTn>
                        </p:par>
                        <p:par>
                          <p:cTn id="29" fill="hold">
                            <p:stCondLst>
                              <p:cond delay="3700"/>
                            </p:stCondLst>
                            <p:childTnLst>
                              <p:par>
                                <p:cTn id="30" presetID="23" presetClass="entr" presetSubtype="16" fill="hold" nodeType="afterEffect">
                                  <p:stCondLst>
                                    <p:cond delay="30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childTnLst>
                                </p:cTn>
                              </p:par>
                            </p:childTnLst>
                          </p:cTn>
                        </p:par>
                        <p:par>
                          <p:cTn id="34" fill="hold">
                            <p:stCondLst>
                              <p:cond delay="4500"/>
                            </p:stCondLst>
                            <p:childTnLst>
                              <p:par>
                                <p:cTn id="35" presetID="2" presetClass="entr" presetSubtype="2" fill="hold" grpId="0" nodeType="afterEffect">
                                  <p:stCondLst>
                                    <p:cond delay="0"/>
                                  </p:stCondLst>
                                  <p:childTnLst>
                                    <p:set>
                                      <p:cBhvr>
                                        <p:cTn id="36" dur="1" fill="hold">
                                          <p:stCondLst>
                                            <p:cond delay="0"/>
                                          </p:stCondLst>
                                        </p:cTn>
                                        <p:tgtEl>
                                          <p:spTgt spid="33821"/>
                                        </p:tgtEl>
                                        <p:attrNameLst>
                                          <p:attrName>style.visibility</p:attrName>
                                        </p:attrNameLst>
                                      </p:cBhvr>
                                      <p:to>
                                        <p:strVal val="visible"/>
                                      </p:to>
                                    </p:set>
                                    <p:anim calcmode="lin" valueType="num">
                                      <p:cBhvr additive="base">
                                        <p:cTn id="37" dur="500" fill="hold"/>
                                        <p:tgtEl>
                                          <p:spTgt spid="33821"/>
                                        </p:tgtEl>
                                        <p:attrNameLst>
                                          <p:attrName>ppt_x</p:attrName>
                                        </p:attrNameLst>
                                      </p:cBhvr>
                                      <p:tavLst>
                                        <p:tav tm="0">
                                          <p:val>
                                            <p:strVal val="1+#ppt_w/2"/>
                                          </p:val>
                                        </p:tav>
                                        <p:tav tm="100000">
                                          <p:val>
                                            <p:strVal val="#ppt_x"/>
                                          </p:val>
                                        </p:tav>
                                      </p:tavLst>
                                    </p:anim>
                                    <p:anim calcmode="lin" valueType="num">
                                      <p:cBhvr additive="base">
                                        <p:cTn id="38" dur="500" fill="hold"/>
                                        <p:tgtEl>
                                          <p:spTgt spid="33821"/>
                                        </p:tgtEl>
                                        <p:attrNameLst>
                                          <p:attrName>ppt_y</p:attrName>
                                        </p:attrNameLst>
                                      </p:cBhvr>
                                      <p:tavLst>
                                        <p:tav tm="0">
                                          <p:val>
                                            <p:strVal val="#ppt_y"/>
                                          </p:val>
                                        </p:tav>
                                        <p:tav tm="100000">
                                          <p:val>
                                            <p:strVal val="#ppt_y"/>
                                          </p:val>
                                        </p:tav>
                                      </p:tavLst>
                                    </p:anim>
                                  </p:childTnLst>
                                </p:cTn>
                              </p:par>
                            </p:childTnLst>
                          </p:cTn>
                        </p:par>
                        <p:par>
                          <p:cTn id="39" fill="hold">
                            <p:stCondLst>
                              <p:cond delay="5000"/>
                            </p:stCondLst>
                            <p:childTnLst>
                              <p:par>
                                <p:cTn id="40" presetID="9" presetClass="entr" presetSubtype="0" fill="hold" nodeType="afterEffect">
                                  <p:stCondLst>
                                    <p:cond delay="100"/>
                                  </p:stCondLst>
                                  <p:childTnLst>
                                    <p:set>
                                      <p:cBhvr>
                                        <p:cTn id="41" dur="1" fill="hold">
                                          <p:stCondLst>
                                            <p:cond delay="0"/>
                                          </p:stCondLst>
                                        </p:cTn>
                                        <p:tgtEl>
                                          <p:spTgt spid="33823"/>
                                        </p:tgtEl>
                                        <p:attrNameLst>
                                          <p:attrName>style.visibility</p:attrName>
                                        </p:attrNameLst>
                                      </p:cBhvr>
                                      <p:to>
                                        <p:strVal val="visible"/>
                                      </p:to>
                                    </p:set>
                                    <p:animEffect transition="in" filter="dissolve">
                                      <p:cBhvr>
                                        <p:cTn id="42" dur="500"/>
                                        <p:tgtEl>
                                          <p:spTgt spid="33823"/>
                                        </p:tgtEl>
                                      </p:cBhvr>
                                    </p:animEffect>
                                  </p:childTnLst>
                                </p:cTn>
                              </p:par>
                            </p:childTnLst>
                          </p:cTn>
                        </p:par>
                        <p:par>
                          <p:cTn id="43" fill="hold">
                            <p:stCondLst>
                              <p:cond delay="5600"/>
                            </p:stCondLst>
                            <p:childTnLst>
                              <p:par>
                                <p:cTn id="44" presetID="2" presetClass="entr" presetSubtype="2" fill="hold" grpId="0" nodeType="afterEffect">
                                  <p:stCondLst>
                                    <p:cond delay="0"/>
                                  </p:stCondLst>
                                  <p:childTnLst>
                                    <p:set>
                                      <p:cBhvr>
                                        <p:cTn id="45" dur="1" fill="hold">
                                          <p:stCondLst>
                                            <p:cond delay="0"/>
                                          </p:stCondLst>
                                        </p:cTn>
                                        <p:tgtEl>
                                          <p:spTgt spid="33824"/>
                                        </p:tgtEl>
                                        <p:attrNameLst>
                                          <p:attrName>style.visibility</p:attrName>
                                        </p:attrNameLst>
                                      </p:cBhvr>
                                      <p:to>
                                        <p:strVal val="visible"/>
                                      </p:to>
                                    </p:set>
                                    <p:anim calcmode="lin" valueType="num">
                                      <p:cBhvr additive="base">
                                        <p:cTn id="46" dur="500" fill="hold"/>
                                        <p:tgtEl>
                                          <p:spTgt spid="33824"/>
                                        </p:tgtEl>
                                        <p:attrNameLst>
                                          <p:attrName>ppt_x</p:attrName>
                                        </p:attrNameLst>
                                      </p:cBhvr>
                                      <p:tavLst>
                                        <p:tav tm="0">
                                          <p:val>
                                            <p:strVal val="1+#ppt_w/2"/>
                                          </p:val>
                                        </p:tav>
                                        <p:tav tm="100000">
                                          <p:val>
                                            <p:strVal val="#ppt_x"/>
                                          </p:val>
                                        </p:tav>
                                      </p:tavLst>
                                    </p:anim>
                                    <p:anim calcmode="lin" valueType="num">
                                      <p:cBhvr additive="base">
                                        <p:cTn id="47" dur="500" fill="hold"/>
                                        <p:tgtEl>
                                          <p:spTgt spid="33824"/>
                                        </p:tgtEl>
                                        <p:attrNameLst>
                                          <p:attrName>ppt_y</p:attrName>
                                        </p:attrNameLst>
                                      </p:cBhvr>
                                      <p:tavLst>
                                        <p:tav tm="0">
                                          <p:val>
                                            <p:strVal val="#ppt_y"/>
                                          </p:val>
                                        </p:tav>
                                        <p:tav tm="100000">
                                          <p:val>
                                            <p:strVal val="#ppt_y"/>
                                          </p:val>
                                        </p:tav>
                                      </p:tavLst>
                                    </p:anim>
                                  </p:childTnLst>
                                </p:cTn>
                              </p:par>
                            </p:childTnLst>
                          </p:cTn>
                        </p:par>
                        <p:par>
                          <p:cTn id="48" fill="hold">
                            <p:stCondLst>
                              <p:cond delay="6100"/>
                            </p:stCondLst>
                            <p:childTnLst>
                              <p:par>
                                <p:cTn id="49" presetID="9" presetClass="entr" presetSubtype="0" fill="hold" nodeType="afterEffect">
                                  <p:stCondLst>
                                    <p:cond delay="100"/>
                                  </p:stCondLst>
                                  <p:childTnLst>
                                    <p:set>
                                      <p:cBhvr>
                                        <p:cTn id="50" dur="1" fill="hold">
                                          <p:stCondLst>
                                            <p:cond delay="0"/>
                                          </p:stCondLst>
                                        </p:cTn>
                                        <p:tgtEl>
                                          <p:spTgt spid="33826"/>
                                        </p:tgtEl>
                                        <p:attrNameLst>
                                          <p:attrName>style.visibility</p:attrName>
                                        </p:attrNameLst>
                                      </p:cBhvr>
                                      <p:to>
                                        <p:strVal val="visible"/>
                                      </p:to>
                                    </p:set>
                                    <p:animEffect transition="in" filter="dissolve">
                                      <p:cBhvr>
                                        <p:cTn id="51" dur="500"/>
                                        <p:tgtEl>
                                          <p:spTgt spid="33826"/>
                                        </p:tgtEl>
                                      </p:cBhvr>
                                    </p:animEffect>
                                  </p:childTnLst>
                                </p:cTn>
                              </p:par>
                            </p:childTnLst>
                          </p:cTn>
                        </p:par>
                        <p:par>
                          <p:cTn id="52" fill="hold">
                            <p:stCondLst>
                              <p:cond delay="6700"/>
                            </p:stCondLst>
                            <p:childTnLst>
                              <p:par>
                                <p:cTn id="53" presetID="2" presetClass="entr" presetSubtype="2" fill="hold" grpId="0" nodeType="afterEffect">
                                  <p:stCondLst>
                                    <p:cond delay="0"/>
                                  </p:stCondLst>
                                  <p:childTnLst>
                                    <p:set>
                                      <p:cBhvr>
                                        <p:cTn id="54" dur="1" fill="hold">
                                          <p:stCondLst>
                                            <p:cond delay="0"/>
                                          </p:stCondLst>
                                        </p:cTn>
                                        <p:tgtEl>
                                          <p:spTgt spid="33827"/>
                                        </p:tgtEl>
                                        <p:attrNameLst>
                                          <p:attrName>style.visibility</p:attrName>
                                        </p:attrNameLst>
                                      </p:cBhvr>
                                      <p:to>
                                        <p:strVal val="visible"/>
                                      </p:to>
                                    </p:set>
                                    <p:anim calcmode="lin" valueType="num">
                                      <p:cBhvr additive="base">
                                        <p:cTn id="55" dur="500" fill="hold"/>
                                        <p:tgtEl>
                                          <p:spTgt spid="33827"/>
                                        </p:tgtEl>
                                        <p:attrNameLst>
                                          <p:attrName>ppt_x</p:attrName>
                                        </p:attrNameLst>
                                      </p:cBhvr>
                                      <p:tavLst>
                                        <p:tav tm="0">
                                          <p:val>
                                            <p:strVal val="1+#ppt_w/2"/>
                                          </p:val>
                                        </p:tav>
                                        <p:tav tm="100000">
                                          <p:val>
                                            <p:strVal val="#ppt_x"/>
                                          </p:val>
                                        </p:tav>
                                      </p:tavLst>
                                    </p:anim>
                                    <p:anim calcmode="lin" valueType="num">
                                      <p:cBhvr additive="base">
                                        <p:cTn id="56" dur="500" fill="hold"/>
                                        <p:tgtEl>
                                          <p:spTgt spid="33827"/>
                                        </p:tgtEl>
                                        <p:attrNameLst>
                                          <p:attrName>ppt_y</p:attrName>
                                        </p:attrNameLst>
                                      </p:cBhvr>
                                      <p:tavLst>
                                        <p:tav tm="0">
                                          <p:val>
                                            <p:strVal val="#ppt_y"/>
                                          </p:val>
                                        </p:tav>
                                        <p:tav tm="100000">
                                          <p:val>
                                            <p:strVal val="#ppt_y"/>
                                          </p:val>
                                        </p:tav>
                                      </p:tavLst>
                                    </p:anim>
                                  </p:childTnLst>
                                </p:cTn>
                              </p:par>
                            </p:childTnLst>
                          </p:cTn>
                        </p:par>
                        <p:par>
                          <p:cTn id="57" fill="hold">
                            <p:stCondLst>
                              <p:cond delay="7200"/>
                            </p:stCondLst>
                            <p:childTnLst>
                              <p:par>
                                <p:cTn id="58" presetID="9" presetClass="entr" presetSubtype="0" fill="hold" nodeType="afterEffect">
                                  <p:stCondLst>
                                    <p:cond delay="100"/>
                                  </p:stCondLst>
                                  <p:childTnLst>
                                    <p:set>
                                      <p:cBhvr>
                                        <p:cTn id="59" dur="1" fill="hold">
                                          <p:stCondLst>
                                            <p:cond delay="0"/>
                                          </p:stCondLst>
                                        </p:cTn>
                                        <p:tgtEl>
                                          <p:spTgt spid="33829"/>
                                        </p:tgtEl>
                                        <p:attrNameLst>
                                          <p:attrName>style.visibility</p:attrName>
                                        </p:attrNameLst>
                                      </p:cBhvr>
                                      <p:to>
                                        <p:strVal val="visible"/>
                                      </p:to>
                                    </p:set>
                                    <p:animEffect transition="in" filter="dissolve">
                                      <p:cBhvr>
                                        <p:cTn id="60" dur="500"/>
                                        <p:tgtEl>
                                          <p:spTgt spid="33829"/>
                                        </p:tgtEl>
                                      </p:cBhvr>
                                    </p:animEffect>
                                  </p:childTnLst>
                                </p:cTn>
                              </p:par>
                            </p:childTnLst>
                          </p:cTn>
                        </p:par>
                        <p:par>
                          <p:cTn id="61" fill="hold">
                            <p:stCondLst>
                              <p:cond delay="7800"/>
                            </p:stCondLst>
                            <p:childTnLst>
                              <p:par>
                                <p:cTn id="62" presetID="2" presetClass="entr" presetSubtype="8" fill="hold" grpId="0" nodeType="afterEffect">
                                  <p:stCondLst>
                                    <p:cond delay="0"/>
                                  </p:stCondLst>
                                  <p:childTnLst>
                                    <p:set>
                                      <p:cBhvr>
                                        <p:cTn id="63" dur="1" fill="hold">
                                          <p:stCondLst>
                                            <p:cond delay="0"/>
                                          </p:stCondLst>
                                        </p:cTn>
                                        <p:tgtEl>
                                          <p:spTgt spid="33830"/>
                                        </p:tgtEl>
                                        <p:attrNameLst>
                                          <p:attrName>style.visibility</p:attrName>
                                        </p:attrNameLst>
                                      </p:cBhvr>
                                      <p:to>
                                        <p:strVal val="visible"/>
                                      </p:to>
                                    </p:set>
                                    <p:anim calcmode="lin" valueType="num">
                                      <p:cBhvr additive="base">
                                        <p:cTn id="64" dur="500" fill="hold"/>
                                        <p:tgtEl>
                                          <p:spTgt spid="33830"/>
                                        </p:tgtEl>
                                        <p:attrNameLst>
                                          <p:attrName>ppt_x</p:attrName>
                                        </p:attrNameLst>
                                      </p:cBhvr>
                                      <p:tavLst>
                                        <p:tav tm="0">
                                          <p:val>
                                            <p:strVal val="0-#ppt_w/2"/>
                                          </p:val>
                                        </p:tav>
                                        <p:tav tm="100000">
                                          <p:val>
                                            <p:strVal val="#ppt_x"/>
                                          </p:val>
                                        </p:tav>
                                      </p:tavLst>
                                    </p:anim>
                                    <p:anim calcmode="lin" valueType="num">
                                      <p:cBhvr additive="base">
                                        <p:cTn id="65" dur="500" fill="hold"/>
                                        <p:tgtEl>
                                          <p:spTgt spid="33830"/>
                                        </p:tgtEl>
                                        <p:attrNameLst>
                                          <p:attrName>ppt_y</p:attrName>
                                        </p:attrNameLst>
                                      </p:cBhvr>
                                      <p:tavLst>
                                        <p:tav tm="0">
                                          <p:val>
                                            <p:strVal val="#ppt_y"/>
                                          </p:val>
                                        </p:tav>
                                        <p:tav tm="100000">
                                          <p:val>
                                            <p:strVal val="#ppt_y"/>
                                          </p:val>
                                        </p:tav>
                                      </p:tavLst>
                                    </p:anim>
                                  </p:childTnLst>
                                </p:cTn>
                              </p:par>
                            </p:childTnLst>
                          </p:cTn>
                        </p:par>
                        <p:par>
                          <p:cTn id="66" fill="hold">
                            <p:stCondLst>
                              <p:cond delay="8300"/>
                            </p:stCondLst>
                            <p:childTnLst>
                              <p:par>
                                <p:cTn id="67" presetID="9" presetClass="entr" presetSubtype="0" fill="hold" nodeType="afterEffect">
                                  <p:stCondLst>
                                    <p:cond delay="100"/>
                                  </p:stCondLst>
                                  <p:childTnLst>
                                    <p:set>
                                      <p:cBhvr>
                                        <p:cTn id="68" dur="1" fill="hold">
                                          <p:stCondLst>
                                            <p:cond delay="0"/>
                                          </p:stCondLst>
                                        </p:cTn>
                                        <p:tgtEl>
                                          <p:spTgt spid="33832"/>
                                        </p:tgtEl>
                                        <p:attrNameLst>
                                          <p:attrName>style.visibility</p:attrName>
                                        </p:attrNameLst>
                                      </p:cBhvr>
                                      <p:to>
                                        <p:strVal val="visible"/>
                                      </p:to>
                                    </p:set>
                                    <p:animEffect transition="in" filter="dissolve">
                                      <p:cBhvr>
                                        <p:cTn id="69" dur="500"/>
                                        <p:tgtEl>
                                          <p:spTgt spid="33832"/>
                                        </p:tgtEl>
                                      </p:cBhvr>
                                    </p:animEffect>
                                  </p:childTnLst>
                                </p:cTn>
                              </p:par>
                            </p:childTnLst>
                          </p:cTn>
                        </p:par>
                        <p:par>
                          <p:cTn id="70" fill="hold">
                            <p:stCondLst>
                              <p:cond delay="8900"/>
                            </p:stCondLst>
                            <p:childTnLst>
                              <p:par>
                                <p:cTn id="71" presetID="2" presetClass="entr" presetSubtype="8" fill="hold" grpId="0" nodeType="afterEffect">
                                  <p:stCondLst>
                                    <p:cond delay="0"/>
                                  </p:stCondLst>
                                  <p:childTnLst>
                                    <p:set>
                                      <p:cBhvr>
                                        <p:cTn id="72" dur="1" fill="hold">
                                          <p:stCondLst>
                                            <p:cond delay="0"/>
                                          </p:stCondLst>
                                        </p:cTn>
                                        <p:tgtEl>
                                          <p:spTgt spid="33833"/>
                                        </p:tgtEl>
                                        <p:attrNameLst>
                                          <p:attrName>style.visibility</p:attrName>
                                        </p:attrNameLst>
                                      </p:cBhvr>
                                      <p:to>
                                        <p:strVal val="visible"/>
                                      </p:to>
                                    </p:set>
                                    <p:anim calcmode="lin" valueType="num">
                                      <p:cBhvr additive="base">
                                        <p:cTn id="73" dur="500" fill="hold"/>
                                        <p:tgtEl>
                                          <p:spTgt spid="33833"/>
                                        </p:tgtEl>
                                        <p:attrNameLst>
                                          <p:attrName>ppt_x</p:attrName>
                                        </p:attrNameLst>
                                      </p:cBhvr>
                                      <p:tavLst>
                                        <p:tav tm="0">
                                          <p:val>
                                            <p:strVal val="0-#ppt_w/2"/>
                                          </p:val>
                                        </p:tav>
                                        <p:tav tm="100000">
                                          <p:val>
                                            <p:strVal val="#ppt_x"/>
                                          </p:val>
                                        </p:tav>
                                      </p:tavLst>
                                    </p:anim>
                                    <p:anim calcmode="lin" valueType="num">
                                      <p:cBhvr additive="base">
                                        <p:cTn id="74" dur="500" fill="hold"/>
                                        <p:tgtEl>
                                          <p:spTgt spid="33833"/>
                                        </p:tgtEl>
                                        <p:attrNameLst>
                                          <p:attrName>ppt_y</p:attrName>
                                        </p:attrNameLst>
                                      </p:cBhvr>
                                      <p:tavLst>
                                        <p:tav tm="0">
                                          <p:val>
                                            <p:strVal val="#ppt_y"/>
                                          </p:val>
                                        </p:tav>
                                        <p:tav tm="100000">
                                          <p:val>
                                            <p:strVal val="#ppt_y"/>
                                          </p:val>
                                        </p:tav>
                                      </p:tavLst>
                                    </p:anim>
                                  </p:childTnLst>
                                </p:cTn>
                              </p:par>
                            </p:childTnLst>
                          </p:cTn>
                        </p:par>
                        <p:par>
                          <p:cTn id="75" fill="hold">
                            <p:stCondLst>
                              <p:cond delay="9400"/>
                            </p:stCondLst>
                            <p:childTnLst>
                              <p:par>
                                <p:cTn id="76" presetID="9" presetClass="entr" presetSubtype="0" fill="hold" nodeType="afterEffect">
                                  <p:stCondLst>
                                    <p:cond delay="100"/>
                                  </p:stCondLst>
                                  <p:childTnLst>
                                    <p:set>
                                      <p:cBhvr>
                                        <p:cTn id="77" dur="1" fill="hold">
                                          <p:stCondLst>
                                            <p:cond delay="0"/>
                                          </p:stCondLst>
                                        </p:cTn>
                                        <p:tgtEl>
                                          <p:spTgt spid="33835"/>
                                        </p:tgtEl>
                                        <p:attrNameLst>
                                          <p:attrName>style.visibility</p:attrName>
                                        </p:attrNameLst>
                                      </p:cBhvr>
                                      <p:to>
                                        <p:strVal val="visible"/>
                                      </p:to>
                                    </p:set>
                                    <p:animEffect transition="in" filter="dissolve">
                                      <p:cBhvr>
                                        <p:cTn id="78" dur="500"/>
                                        <p:tgtEl>
                                          <p:spTgt spid="33835"/>
                                        </p:tgtEl>
                                      </p:cBhvr>
                                    </p:animEffect>
                                  </p:childTnLst>
                                </p:cTn>
                              </p:par>
                            </p:childTnLst>
                          </p:cTn>
                        </p:par>
                        <p:par>
                          <p:cTn id="79" fill="hold">
                            <p:stCondLst>
                              <p:cond delay="10000"/>
                            </p:stCondLst>
                            <p:childTnLst>
                              <p:par>
                                <p:cTn id="80" presetID="2" presetClass="entr" presetSubtype="8" fill="hold" grpId="0" nodeType="afterEffect">
                                  <p:stCondLst>
                                    <p:cond delay="0"/>
                                  </p:stCondLst>
                                  <p:childTnLst>
                                    <p:set>
                                      <p:cBhvr>
                                        <p:cTn id="81" dur="1" fill="hold">
                                          <p:stCondLst>
                                            <p:cond delay="0"/>
                                          </p:stCondLst>
                                        </p:cTn>
                                        <p:tgtEl>
                                          <p:spTgt spid="33836"/>
                                        </p:tgtEl>
                                        <p:attrNameLst>
                                          <p:attrName>style.visibility</p:attrName>
                                        </p:attrNameLst>
                                      </p:cBhvr>
                                      <p:to>
                                        <p:strVal val="visible"/>
                                      </p:to>
                                    </p:set>
                                    <p:anim calcmode="lin" valueType="num">
                                      <p:cBhvr additive="base">
                                        <p:cTn id="82" dur="500" fill="hold"/>
                                        <p:tgtEl>
                                          <p:spTgt spid="33836"/>
                                        </p:tgtEl>
                                        <p:attrNameLst>
                                          <p:attrName>ppt_x</p:attrName>
                                        </p:attrNameLst>
                                      </p:cBhvr>
                                      <p:tavLst>
                                        <p:tav tm="0">
                                          <p:val>
                                            <p:strVal val="0-#ppt_w/2"/>
                                          </p:val>
                                        </p:tav>
                                        <p:tav tm="100000">
                                          <p:val>
                                            <p:strVal val="#ppt_x"/>
                                          </p:val>
                                        </p:tav>
                                      </p:tavLst>
                                    </p:anim>
                                    <p:anim calcmode="lin" valueType="num">
                                      <p:cBhvr additive="base">
                                        <p:cTn id="83" dur="500" fill="hold"/>
                                        <p:tgtEl>
                                          <p:spTgt spid="33836"/>
                                        </p:tgtEl>
                                        <p:attrNameLst>
                                          <p:attrName>ppt_y</p:attrName>
                                        </p:attrNameLst>
                                      </p:cBhvr>
                                      <p:tavLst>
                                        <p:tav tm="0">
                                          <p:val>
                                            <p:strVal val="#ppt_y"/>
                                          </p:val>
                                        </p:tav>
                                        <p:tav tm="100000">
                                          <p:val>
                                            <p:strVal val="#ppt_y"/>
                                          </p:val>
                                        </p:tav>
                                      </p:tavLst>
                                    </p:anim>
                                  </p:childTnLst>
                                </p:cTn>
                              </p:par>
                            </p:childTnLst>
                          </p:cTn>
                        </p:par>
                        <p:par>
                          <p:cTn id="84" fill="hold">
                            <p:stCondLst>
                              <p:cond delay="10500"/>
                            </p:stCondLst>
                            <p:childTnLst>
                              <p:par>
                                <p:cTn id="85" presetID="9" presetClass="entr" presetSubtype="0" fill="hold" nodeType="afterEffect">
                                  <p:stCondLst>
                                    <p:cond delay="100"/>
                                  </p:stCondLst>
                                  <p:childTnLst>
                                    <p:set>
                                      <p:cBhvr>
                                        <p:cTn id="86" dur="1" fill="hold">
                                          <p:stCondLst>
                                            <p:cond delay="0"/>
                                          </p:stCondLst>
                                        </p:cTn>
                                        <p:tgtEl>
                                          <p:spTgt spid="33838"/>
                                        </p:tgtEl>
                                        <p:attrNameLst>
                                          <p:attrName>style.visibility</p:attrName>
                                        </p:attrNameLst>
                                      </p:cBhvr>
                                      <p:to>
                                        <p:strVal val="visible"/>
                                      </p:to>
                                    </p:set>
                                    <p:animEffect transition="in" filter="dissolve">
                                      <p:cBhvr>
                                        <p:cTn id="87" dur="500"/>
                                        <p:tgtEl>
                                          <p:spTgt spid="33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21" grpId="0" autoUpdateAnimBg="0"/>
      <p:bldP spid="33824" grpId="0" autoUpdateAnimBg="0"/>
      <p:bldP spid="33827" grpId="0" autoUpdateAnimBg="0"/>
      <p:bldP spid="33830" grpId="0" autoUpdateAnimBg="0"/>
      <p:bldP spid="33833" grpId="0" autoUpdateAnimBg="0"/>
      <p:bldP spid="33836"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0386" y="1729390"/>
            <a:ext cx="7828784" cy="1881284"/>
          </a:xfrm>
          <a:prstGeom prst="rect">
            <a:avLst/>
          </a:prstGeom>
          <a:noFill/>
        </p:spPr>
        <p:txBody>
          <a:bodyPr wrap="square">
            <a:spAutoFit/>
          </a:bodyPr>
          <a:lstStyle/>
          <a:p>
            <a:pPr>
              <a:lnSpc>
                <a:spcPct val="150000"/>
              </a:lnSpc>
            </a:pPr>
            <a:r>
              <a:rPr lang="zh-CN" altLang="en-US" sz="1600" dirty="0"/>
              <a:t>时间是人类最珍贵的资源，人们很早就意识到了这一点。庄子曾经感叹“吾生也有涯”，孔子曾经感慨“逝者如斯夫，不舍昼夜”。</a:t>
            </a:r>
            <a:endParaRPr lang="en-US" altLang="zh-CN" sz="1600" dirty="0"/>
          </a:p>
          <a:p>
            <a:pPr>
              <a:lnSpc>
                <a:spcPct val="150000"/>
              </a:lnSpc>
            </a:pPr>
            <a:r>
              <a:rPr lang="zh-CN" altLang="en-US" sz="1600" dirty="0">
                <a:solidFill>
                  <a:schemeClr val="accent2"/>
                </a:solidFill>
              </a:rPr>
              <a:t>能否充分合理地利用时间，能否使时间价值最大化，是时间管理成效大小的重要标志。</a:t>
            </a:r>
            <a:endParaRPr lang="en-US" altLang="zh-CN" sz="1600" dirty="0">
              <a:solidFill>
                <a:schemeClr val="accent2"/>
              </a:solidFill>
            </a:endParaRPr>
          </a:p>
          <a:p>
            <a:pPr>
              <a:lnSpc>
                <a:spcPct val="150000"/>
              </a:lnSpc>
            </a:pPr>
            <a:r>
              <a:rPr lang="zh-CN" altLang="en-US" sz="1600" dirty="0"/>
              <a:t>时间管理就是个体在充分认识时间的性质和价值的基础上，为了提高时间的利用率和有效性而对时间进行的合理计划与控制、有效安排与运用。</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900386" y="1329280"/>
            <a:ext cx="458255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（一）时间管理</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516519" y="234478"/>
            <a:ext cx="359315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二、自我管理的主要内容</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309321" y="1223357"/>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21841" y="1366632"/>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1000"/>
                                        <p:tgtEl>
                                          <p:spTgt spid="59"/>
                                        </p:tgtEl>
                                      </p:cBhvr>
                                    </p:animEffect>
                                    <p:anim calcmode="lin" valueType="num">
                                      <p:cBhvr>
                                        <p:cTn id="25" dur="1000" fill="hold"/>
                                        <p:tgtEl>
                                          <p:spTgt spid="59"/>
                                        </p:tgtEl>
                                        <p:attrNameLst>
                                          <p:attrName>ppt_x</p:attrName>
                                        </p:attrNameLst>
                                      </p:cBhvr>
                                      <p:tavLst>
                                        <p:tav tm="0">
                                          <p:val>
                                            <p:strVal val="#ppt_x"/>
                                          </p:val>
                                        </p:tav>
                                        <p:tav tm="100000">
                                          <p:val>
                                            <p:strVal val="#ppt_x"/>
                                          </p:val>
                                        </p:tav>
                                      </p:tavLst>
                                    </p:anim>
                                    <p:anim calcmode="lin" valueType="num">
                                      <p:cBhvr>
                                        <p:cTn id="2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5179" y="1711822"/>
            <a:ext cx="7598551" cy="2619948"/>
          </a:xfrm>
          <a:prstGeom prst="rect">
            <a:avLst/>
          </a:prstGeom>
          <a:noFill/>
        </p:spPr>
        <p:txBody>
          <a:bodyPr wrap="square">
            <a:spAutoFit/>
          </a:bodyPr>
          <a:lstStyle/>
          <a:p>
            <a:pPr>
              <a:lnSpc>
                <a:spcPct val="150000"/>
              </a:lnSpc>
            </a:pPr>
            <a:r>
              <a:rPr lang="zh-CN" altLang="en-US" sz="1600" dirty="0"/>
              <a:t>目标管理是由</a:t>
            </a:r>
            <a:r>
              <a:rPr lang="zh-CN" altLang="en-US" sz="1600" b="1" dirty="0"/>
              <a:t>德鲁克于</a:t>
            </a:r>
            <a:r>
              <a:rPr lang="en-US" altLang="zh-CN" sz="1600" b="1" dirty="0"/>
              <a:t>1954</a:t>
            </a:r>
            <a:r>
              <a:rPr lang="zh-CN" altLang="en-US" sz="1600" b="1" dirty="0"/>
              <a:t>年首先提出</a:t>
            </a:r>
            <a:r>
              <a:rPr lang="zh-CN" altLang="en-US" sz="1600" dirty="0"/>
              <a:t>的，他在</a:t>
            </a:r>
            <a:r>
              <a:rPr lang="en-US" altLang="zh-CN" sz="1600" dirty="0"/>
              <a:t>《</a:t>
            </a:r>
            <a:r>
              <a:rPr lang="zh-CN" altLang="en-US" sz="1600" dirty="0"/>
              <a:t>管理的实践</a:t>
            </a:r>
            <a:r>
              <a:rPr lang="en-US" altLang="zh-CN" sz="1600" dirty="0"/>
              <a:t>》</a:t>
            </a:r>
            <a:r>
              <a:rPr lang="zh-CN" altLang="en-US" sz="1600" dirty="0"/>
              <a:t>一书中提出了“目标管理和自我控制”的主张。他认为，一个组织的“目的和任务，必须转化为目标”，如果没有一定的目标来指导每个人的工作，则组织的规模越大，人员越多，发生冲突和浪费的可能性也就越大。</a:t>
            </a:r>
            <a:endParaRPr lang="en-US" altLang="zh-CN" sz="1600" dirty="0"/>
          </a:p>
          <a:p>
            <a:pPr>
              <a:lnSpc>
                <a:spcPct val="150000"/>
              </a:lnSpc>
            </a:pPr>
            <a:r>
              <a:rPr lang="zh-CN" altLang="en-US" sz="1600" dirty="0"/>
              <a:t>目标管理主要指的是</a:t>
            </a:r>
            <a:r>
              <a:rPr lang="zh-CN" altLang="en-US" sz="1600" dirty="0">
                <a:solidFill>
                  <a:schemeClr val="accent2"/>
                </a:solidFill>
              </a:rPr>
              <a:t>确立目标</a:t>
            </a:r>
            <a:r>
              <a:rPr lang="zh-CN" altLang="en-US" sz="1600" dirty="0"/>
              <a:t>、</a:t>
            </a:r>
            <a:r>
              <a:rPr lang="zh-CN" altLang="en-US" sz="1600" dirty="0">
                <a:solidFill>
                  <a:schemeClr val="accent1"/>
                </a:solidFill>
              </a:rPr>
              <a:t>分解目标</a:t>
            </a:r>
            <a:r>
              <a:rPr lang="zh-CN" altLang="en-US" sz="1600" dirty="0"/>
              <a:t>和</a:t>
            </a:r>
            <a:r>
              <a:rPr lang="zh-CN" altLang="en-US" sz="1600" dirty="0">
                <a:solidFill>
                  <a:schemeClr val="accent2"/>
                </a:solidFill>
              </a:rPr>
              <a:t>监督目标</a:t>
            </a:r>
            <a:r>
              <a:rPr lang="zh-CN" altLang="en-US" sz="1600" dirty="0"/>
              <a:t>三个层面。目标管理的方法有：一是个体通过确立目标明确方向，通过分解目标使目标细化具体，便于有效执行；二是个体通过对目标的监督，不断总结经验，以便更好地实现目标。</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905590" y="1292326"/>
            <a:ext cx="458255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sym typeface="+mn-ea"/>
              </a:rPr>
              <a:t>（二）</a:t>
            </a:r>
            <a:r>
              <a:rPr lang="zh-CN" altLang="en-US" sz="1800" b="1" dirty="0">
                <a:latin typeface="微软雅黑" panose="020B0503020204020204" pitchFamily="34" charset="-122"/>
                <a:ea typeface="微软雅黑" panose="020B0503020204020204" pitchFamily="34" charset="-122"/>
              </a:rPr>
              <a:t>目标管理</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516519" y="234478"/>
            <a:ext cx="359315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二、自我管理的主要内容</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椭圆 10"/>
          <p:cNvSpPr/>
          <p:nvPr/>
        </p:nvSpPr>
        <p:spPr>
          <a:xfrm>
            <a:off x="258500" y="1208824"/>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27038" y="1358724"/>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1000"/>
                                        <p:tgtEl>
                                          <p:spTgt spid="59"/>
                                        </p:tgtEl>
                                      </p:cBhvr>
                                    </p:animEffect>
                                    <p:anim calcmode="lin" valueType="num">
                                      <p:cBhvr>
                                        <p:cTn id="21" dur="1000" fill="hold"/>
                                        <p:tgtEl>
                                          <p:spTgt spid="59"/>
                                        </p:tgtEl>
                                        <p:attrNameLst>
                                          <p:attrName>ppt_x</p:attrName>
                                        </p:attrNameLst>
                                      </p:cBhvr>
                                      <p:tavLst>
                                        <p:tav tm="0">
                                          <p:val>
                                            <p:strVal val="#ppt_x"/>
                                          </p:val>
                                        </p:tav>
                                        <p:tav tm="100000">
                                          <p:val>
                                            <p:strVal val="#ppt_x"/>
                                          </p:val>
                                        </p:tav>
                                      </p:tavLst>
                                    </p:anim>
                                    <p:anim calcmode="lin" valueType="num">
                                      <p:cBhvr>
                                        <p:cTn id="2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6458" y="1808280"/>
            <a:ext cx="7915949" cy="2619948"/>
          </a:xfrm>
          <a:prstGeom prst="rect">
            <a:avLst/>
          </a:prstGeom>
          <a:noFill/>
        </p:spPr>
        <p:txBody>
          <a:bodyPr wrap="square">
            <a:spAutoFit/>
          </a:bodyPr>
          <a:lstStyle/>
          <a:p>
            <a:pPr>
              <a:lnSpc>
                <a:spcPct val="150000"/>
              </a:lnSpc>
            </a:pPr>
            <a:r>
              <a:rPr lang="zh-CN" altLang="en-US" sz="1600" dirty="0"/>
              <a:t>每个人每天都可能在不同的情绪下生活。</a:t>
            </a:r>
            <a:endParaRPr lang="en-US" altLang="zh-CN" sz="1600" dirty="0"/>
          </a:p>
          <a:p>
            <a:pPr>
              <a:lnSpc>
                <a:spcPct val="150000"/>
              </a:lnSpc>
            </a:pPr>
            <a:r>
              <a:rPr lang="zh-CN" altLang="en-US" sz="1600" dirty="0">
                <a:solidFill>
                  <a:schemeClr val="accent2"/>
                </a:solidFill>
              </a:rPr>
              <a:t>积极正面的情绪会促进我们职业生涯的发展。</a:t>
            </a:r>
            <a:endParaRPr lang="en-US" altLang="zh-CN" sz="1600" dirty="0">
              <a:solidFill>
                <a:schemeClr val="accent2"/>
              </a:solidFill>
            </a:endParaRPr>
          </a:p>
          <a:p>
            <a:pPr>
              <a:lnSpc>
                <a:spcPct val="150000"/>
              </a:lnSpc>
            </a:pPr>
            <a:r>
              <a:rPr lang="zh-CN" altLang="en-US" sz="1600" dirty="0">
                <a:solidFill>
                  <a:schemeClr val="accent1"/>
                </a:solidFill>
              </a:rPr>
              <a:t>但负面情绪如果过多的话，就会影响我们的心理健康，进而会影响我们的工作和生活，</a:t>
            </a:r>
            <a:r>
              <a:rPr lang="zh-CN" altLang="en-US" sz="1600" dirty="0"/>
              <a:t>这个时候我们需要用科学的情绪管理方法对这些负面情绪加以管理，让我们能够掌控自己的情绪。</a:t>
            </a:r>
            <a:endParaRPr lang="en-US" altLang="zh-CN" sz="1600" dirty="0"/>
          </a:p>
          <a:p>
            <a:pPr>
              <a:lnSpc>
                <a:spcPct val="150000"/>
              </a:lnSpc>
            </a:pPr>
            <a:r>
              <a:rPr lang="zh-CN" altLang="en-US" sz="1600" dirty="0"/>
              <a:t>情绪管理就是个体能积极有效地干预自己的情绪表达方式，对生活中因矛盾和冲突引起的压力能合理地排解，能以乐观的态度、幽默的情趣及时地缓解紧张的心理状态。</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993606" y="1391358"/>
            <a:ext cx="458255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（三）情绪管理</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516519" y="234478"/>
            <a:ext cx="359315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二、自我管理的主要内容</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323181" y="1332260"/>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59422" y="145532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1000"/>
                                        <p:tgtEl>
                                          <p:spTgt spid="59"/>
                                        </p:tgtEl>
                                      </p:cBhvr>
                                    </p:animEffect>
                                    <p:anim calcmode="lin" valueType="num">
                                      <p:cBhvr>
                                        <p:cTn id="21" dur="1000" fill="hold"/>
                                        <p:tgtEl>
                                          <p:spTgt spid="59"/>
                                        </p:tgtEl>
                                        <p:attrNameLst>
                                          <p:attrName>ppt_x</p:attrName>
                                        </p:attrNameLst>
                                      </p:cBhvr>
                                      <p:tavLst>
                                        <p:tav tm="0">
                                          <p:val>
                                            <p:strVal val="#ppt_x"/>
                                          </p:val>
                                        </p:tav>
                                        <p:tav tm="100000">
                                          <p:val>
                                            <p:strVal val="#ppt_x"/>
                                          </p:val>
                                        </p:tav>
                                      </p:tavLst>
                                    </p:anim>
                                    <p:anim calcmode="lin" valueType="num">
                                      <p:cBhvr>
                                        <p:cTn id="2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895346" y="1735738"/>
            <a:ext cx="7718120" cy="2250616"/>
          </a:xfrm>
          <a:prstGeom prst="rect">
            <a:avLst/>
          </a:prstGeom>
          <a:noFill/>
        </p:spPr>
        <p:txBody>
          <a:bodyPr wrap="square">
            <a:spAutoFit/>
          </a:bodyPr>
          <a:lstStyle/>
          <a:p>
            <a:pPr>
              <a:lnSpc>
                <a:spcPct val="150000"/>
              </a:lnSpc>
            </a:pPr>
            <a:r>
              <a:rPr lang="zh-CN" altLang="en-US" sz="1600" dirty="0"/>
              <a:t>传统的健康观是“无病即健康”，现代人的健康观则是整体健康。健康不仅是指没有疾病或病痛，而且是指一种躯体上、精神上和社会上的完全良好状态。也就是说，健康的人要有强壮的体魄和乐观向上的精神状态，能与其所处的社会和自然环境保持协调的关系，要有良好的心理素质。健康是个体事业成功的基础与保障。</a:t>
            </a:r>
            <a:endParaRPr lang="en-US" altLang="zh-CN" sz="1600" dirty="0"/>
          </a:p>
          <a:p>
            <a:pPr>
              <a:lnSpc>
                <a:spcPct val="150000"/>
              </a:lnSpc>
            </a:pPr>
            <a:r>
              <a:rPr lang="zh-CN" altLang="en-US" sz="1600" dirty="0"/>
              <a:t>健康管理就是个体对自身的健康危险因素进行全面管理的过程。其宗旨是调动机体的积极性，使个体有效地利用有限的资源来达到最大的健康效果。</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895346" y="1274073"/>
            <a:ext cx="458255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（四）健康管理</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516519" y="234478"/>
            <a:ext cx="359315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二、自我管理的主要内容</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316275" y="1216922"/>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3" name="任意多边形: 形状 12"/>
          <p:cNvSpPr/>
          <p:nvPr/>
        </p:nvSpPr>
        <p:spPr bwMode="auto">
          <a:xfrm>
            <a:off x="488988" y="1335350"/>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1000"/>
                                        <p:tgtEl>
                                          <p:spTgt spid="59"/>
                                        </p:tgtEl>
                                      </p:cBhvr>
                                    </p:animEffect>
                                    <p:anim calcmode="lin" valueType="num">
                                      <p:cBhvr>
                                        <p:cTn id="21" dur="1000" fill="hold"/>
                                        <p:tgtEl>
                                          <p:spTgt spid="59"/>
                                        </p:tgtEl>
                                        <p:attrNameLst>
                                          <p:attrName>ppt_x</p:attrName>
                                        </p:attrNameLst>
                                      </p:cBhvr>
                                      <p:tavLst>
                                        <p:tav tm="0">
                                          <p:val>
                                            <p:strVal val="#ppt_x"/>
                                          </p:val>
                                        </p:tav>
                                        <p:tav tm="100000">
                                          <p:val>
                                            <p:strVal val="#ppt_x"/>
                                          </p:val>
                                        </p:tav>
                                      </p:tavLst>
                                    </p:anim>
                                    <p:anim calcmode="lin" valueType="num">
                                      <p:cBhvr>
                                        <p:cTn id="2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0386" y="1678906"/>
            <a:ext cx="8198993" cy="2619948"/>
          </a:xfrm>
          <a:prstGeom prst="rect">
            <a:avLst/>
          </a:prstGeom>
          <a:noFill/>
        </p:spPr>
        <p:txBody>
          <a:bodyPr wrap="square">
            <a:spAutoFit/>
          </a:bodyPr>
          <a:lstStyle/>
          <a:p>
            <a:pPr>
              <a:lnSpc>
                <a:spcPct val="150000"/>
              </a:lnSpc>
            </a:pPr>
            <a:r>
              <a:rPr lang="zh-CN" altLang="en-US" sz="1600" dirty="0"/>
              <a:t>在当今信息化时代，大学生通过广泛的途径和渠道获取自己需要的知识，通过网络、老师、书籍等多种途径寻找答案，但同时他们对通过多渠道、零散方式收集的知识缺乏必要的管理，对自己拥有的知识没有一个清晰的概念。</a:t>
            </a:r>
            <a:endParaRPr lang="en-US" altLang="zh-CN" sz="1600" dirty="0"/>
          </a:p>
          <a:p>
            <a:pPr>
              <a:lnSpc>
                <a:spcPct val="150000"/>
              </a:lnSpc>
            </a:pPr>
            <a:r>
              <a:rPr lang="zh-CN" altLang="en-US" sz="1600" dirty="0">
                <a:solidFill>
                  <a:schemeClr val="accent2"/>
                </a:solidFill>
              </a:rPr>
              <a:t>知识管理就是指大学生有意识、有目标地对自己所需的知识进行分析、获取、储存、共享与创新等方面的管理。</a:t>
            </a:r>
            <a:r>
              <a:rPr lang="zh-CN" altLang="en-US" sz="1600" dirty="0"/>
              <a:t>知识管理一方面有助于提升学生的信息素养；另一方面，能加强学生对知识的理解、丰富和创造，这不仅能丰富学生的专业知识体系，而且能提升其学习知识的能力。</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915110" y="1289215"/>
            <a:ext cx="458255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sym typeface="+mn-ea"/>
              </a:rPr>
              <a:t>（五）</a:t>
            </a:r>
            <a:r>
              <a:rPr lang="zh-CN" altLang="en-US" sz="1800" b="1" dirty="0">
                <a:latin typeface="微软雅黑" panose="020B0503020204020204" pitchFamily="34" charset="-122"/>
                <a:ea typeface="微软雅黑" panose="020B0503020204020204" pitchFamily="34" charset="-122"/>
              </a:rPr>
              <a:t>知识管理</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516519" y="234478"/>
            <a:ext cx="359315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二、自我管理的主要内容</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309321" y="1223357"/>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21841" y="1366632"/>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1000"/>
                                        <p:tgtEl>
                                          <p:spTgt spid="59"/>
                                        </p:tgtEl>
                                      </p:cBhvr>
                                    </p:animEffect>
                                    <p:anim calcmode="lin" valueType="num">
                                      <p:cBhvr>
                                        <p:cTn id="25" dur="1000" fill="hold"/>
                                        <p:tgtEl>
                                          <p:spTgt spid="59"/>
                                        </p:tgtEl>
                                        <p:attrNameLst>
                                          <p:attrName>ppt_x</p:attrName>
                                        </p:attrNameLst>
                                      </p:cBhvr>
                                      <p:tavLst>
                                        <p:tav tm="0">
                                          <p:val>
                                            <p:strVal val="#ppt_x"/>
                                          </p:val>
                                        </p:tav>
                                        <p:tav tm="100000">
                                          <p:val>
                                            <p:strVal val="#ppt_x"/>
                                          </p:val>
                                        </p:tav>
                                      </p:tavLst>
                                    </p:anim>
                                    <p:anim calcmode="lin" valueType="num">
                                      <p:cBhvr>
                                        <p:cTn id="2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5025" y="1718252"/>
            <a:ext cx="7484194" cy="1881284"/>
          </a:xfrm>
          <a:prstGeom prst="rect">
            <a:avLst/>
          </a:prstGeom>
          <a:noFill/>
        </p:spPr>
        <p:txBody>
          <a:bodyPr wrap="square">
            <a:spAutoFit/>
          </a:bodyPr>
          <a:lstStyle/>
          <a:p>
            <a:pPr>
              <a:lnSpc>
                <a:spcPct val="150000"/>
              </a:lnSpc>
            </a:pPr>
            <a:r>
              <a:rPr lang="zh-CN" altLang="en-US" sz="1600" dirty="0">
                <a:solidFill>
                  <a:schemeClr val="accent1"/>
                </a:solidFill>
              </a:rPr>
              <a:t>人际管理即人际关系的管理。</a:t>
            </a:r>
            <a:r>
              <a:rPr lang="zh-CN" altLang="en-US" sz="1600" dirty="0"/>
              <a:t>人际关系是人与人在相互交往过程中所形成的关系，人与人之间的交往关系包括亲属关系、朋友关系、学友</a:t>
            </a:r>
            <a:r>
              <a:rPr lang="en-US" altLang="zh-CN" sz="1600" dirty="0"/>
              <a:t>(</a:t>
            </a:r>
            <a:r>
              <a:rPr lang="zh-CN" altLang="en-US" sz="1600" dirty="0"/>
              <a:t>同学</a:t>
            </a:r>
            <a:r>
              <a:rPr lang="en-US" altLang="zh-CN" sz="1600" dirty="0"/>
              <a:t>)</a:t>
            </a:r>
            <a:r>
              <a:rPr lang="zh-CN" altLang="en-US" sz="1600" dirty="0"/>
              <a:t>关系、师生关系、雇佣关系、同事关系和领导与被领导关系等。</a:t>
            </a:r>
            <a:endParaRPr lang="en-US" altLang="zh-CN" sz="1600" dirty="0"/>
          </a:p>
          <a:p>
            <a:pPr>
              <a:lnSpc>
                <a:spcPct val="150000"/>
              </a:lnSpc>
            </a:pPr>
            <a:r>
              <a:rPr lang="zh-CN" altLang="en-US" sz="1600" dirty="0">
                <a:solidFill>
                  <a:schemeClr val="accent2"/>
                </a:solidFill>
              </a:rPr>
              <a:t>良好的人际关系是舒心工作、安心生活的必要条件，有利于促进个体素质的提高和全面发展。</a:t>
            </a:r>
            <a:r>
              <a:rPr lang="zh-CN" altLang="en-US" sz="1600" dirty="0"/>
              <a:t>因此，人际关系是职业生涯中一个非常重要的课题。</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905025" y="1289310"/>
            <a:ext cx="458255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（六）人际管理</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516519" y="234478"/>
            <a:ext cx="359315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二、自我管理的主要内容</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椭圆 10"/>
          <p:cNvSpPr/>
          <p:nvPr/>
        </p:nvSpPr>
        <p:spPr>
          <a:xfrm>
            <a:off x="258500" y="1208824"/>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27038" y="1358724"/>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1000"/>
                                        <p:tgtEl>
                                          <p:spTgt spid="59"/>
                                        </p:tgtEl>
                                      </p:cBhvr>
                                    </p:animEffect>
                                    <p:anim calcmode="lin" valueType="num">
                                      <p:cBhvr>
                                        <p:cTn id="21" dur="1000" fill="hold"/>
                                        <p:tgtEl>
                                          <p:spTgt spid="59"/>
                                        </p:tgtEl>
                                        <p:attrNameLst>
                                          <p:attrName>ppt_x</p:attrName>
                                        </p:attrNameLst>
                                      </p:cBhvr>
                                      <p:tavLst>
                                        <p:tav tm="0">
                                          <p:val>
                                            <p:strVal val="#ppt_x"/>
                                          </p:val>
                                        </p:tav>
                                        <p:tav tm="100000">
                                          <p:val>
                                            <p:strVal val="#ppt_x"/>
                                          </p:val>
                                        </p:tav>
                                      </p:tavLst>
                                    </p:anim>
                                    <p:anim calcmode="lin" valueType="num">
                                      <p:cBhvr>
                                        <p:cTn id="22"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59" name="文本框 58"/>
          <p:cNvSpPr txBox="1"/>
          <p:nvPr/>
        </p:nvSpPr>
        <p:spPr>
          <a:xfrm>
            <a:off x="599682" y="711418"/>
            <a:ext cx="8300285" cy="4769485"/>
          </a:xfrm>
          <a:prstGeom prst="rect">
            <a:avLst/>
          </a:prstGeom>
          <a:noFill/>
        </p:spPr>
        <p:txBody>
          <a:bodyPr wrap="square">
            <a:spAutoFit/>
          </a:bodyPr>
          <a:lstStyle/>
          <a:p>
            <a:pPr algn="l"/>
            <a:r>
              <a:rPr sz="1600" dirty="0"/>
              <a:t>扫描二维码进行测试，计算你的得分，并确定你的职业化商数等级。</a:t>
            </a:r>
            <a:endParaRPr sz="1600" dirty="0"/>
          </a:p>
          <a:p>
            <a:pPr algn="l"/>
            <a:endParaRPr sz="1600" dirty="0"/>
          </a:p>
          <a:p>
            <a:pPr algn="l"/>
            <a:endParaRPr sz="1600" dirty="0"/>
          </a:p>
          <a:p>
            <a:pPr algn="l"/>
            <a:endParaRPr sz="1600" dirty="0"/>
          </a:p>
          <a:p>
            <a:pPr algn="l"/>
            <a:endParaRPr sz="1600" dirty="0"/>
          </a:p>
          <a:p>
            <a:pPr algn="l"/>
            <a:endParaRPr sz="1600" dirty="0"/>
          </a:p>
          <a:p>
            <a:pPr algn="l"/>
            <a:endParaRPr sz="1600" dirty="0"/>
          </a:p>
          <a:p>
            <a:pPr algn="l"/>
            <a:endParaRPr sz="1600" dirty="0"/>
          </a:p>
          <a:p>
            <a:pPr algn="l"/>
            <a:endParaRPr sz="1600" dirty="0"/>
          </a:p>
          <a:p>
            <a:pPr algn="l"/>
            <a:endParaRPr sz="1600" dirty="0"/>
          </a:p>
          <a:p>
            <a:pPr algn="l"/>
            <a:endParaRPr sz="1600" dirty="0"/>
          </a:p>
          <a:p>
            <a:pPr algn="ctr"/>
            <a:r>
              <a:rPr sz="1600" dirty="0"/>
              <a:t>“职商”测试题目</a:t>
            </a:r>
            <a:endParaRPr sz="1600" dirty="0"/>
          </a:p>
          <a:p>
            <a:pPr algn="l"/>
            <a:r>
              <a:rPr sz="1600" dirty="0"/>
              <a:t>你的得分是</a:t>
            </a:r>
            <a:r>
              <a:rPr lang="en-US" sz="1600" dirty="0"/>
              <a:t>___________</a:t>
            </a:r>
            <a:r>
              <a:rPr sz="1600" dirty="0"/>
              <a:t> 。 </a:t>
            </a:r>
            <a:endParaRPr sz="1600" dirty="0"/>
          </a:p>
          <a:p>
            <a:pPr algn="l"/>
            <a:r>
              <a:rPr sz="1600" dirty="0"/>
              <a:t>为了尽快适应职场生活，你认为还需要在哪些方面进行提升？</a:t>
            </a:r>
            <a:endParaRPr sz="1600" dirty="0"/>
          </a:p>
          <a:p>
            <a:pPr algn="l"/>
            <a:r>
              <a:rPr lang="en-US" altLang="zh-CN" sz="1600" dirty="0">
                <a:sym typeface="+mn-ea"/>
              </a:rPr>
              <a:t>______________________________________________________________________</a:t>
            </a:r>
            <a:endParaRPr lang="en-US" alt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r>
              <a:rPr lang="en-US" altLang="zh-CN" sz="1600" dirty="0">
                <a:sym typeface="+mn-ea"/>
              </a:rPr>
              <a:t>______________________________________________________________________</a:t>
            </a:r>
            <a:endParaRPr lang="en-US" alt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endParaRPr sz="1600" dirty="0"/>
          </a:p>
        </p:txBody>
      </p:sp>
      <p:sp>
        <p:nvSpPr>
          <p:cNvPr id="7" name="PA-A000320150714E26PPSH-4285"/>
          <p:cNvSpPr/>
          <p:nvPr>
            <p:custDataLst>
              <p:tags r:id="rId1"/>
            </p:custDataLst>
          </p:nvPr>
        </p:nvSpPr>
        <p:spPr bwMode="auto">
          <a:xfrm>
            <a:off x="180786" y="124539"/>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F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solidFill>
                <a:srgbClr val="7030A0"/>
              </a:solidFill>
              <a:latin typeface="楷体" panose="02010609060101010101" pitchFamily="2" charset="-122"/>
            </a:endParaRPr>
          </a:p>
        </p:txBody>
      </p:sp>
      <p:sp>
        <p:nvSpPr>
          <p:cNvPr id="8" name="文本框 7"/>
          <p:cNvSpPr txBox="1"/>
          <p:nvPr/>
        </p:nvSpPr>
        <p:spPr>
          <a:xfrm>
            <a:off x="599893" y="67679"/>
            <a:ext cx="6912022" cy="460375"/>
          </a:xfrm>
          <a:prstGeom prst="rect">
            <a:avLst/>
          </a:prstGeom>
          <a:noFill/>
        </p:spPr>
        <p:txBody>
          <a:bodyPr wrap="square" rtlCol="0">
            <a:spAutoFit/>
          </a:bodyPr>
          <a:lstStyle/>
          <a:p>
            <a:r>
              <a:rPr lang="zh-CN" altLang="en-US" sz="2400" b="1" dirty="0">
                <a:solidFill>
                  <a:srgbClr val="00B0F0"/>
                </a:solidFill>
                <a:latin typeface="微软雅黑" panose="020B0503020204020204" pitchFamily="34" charset="-122"/>
                <a:ea typeface="微软雅黑" panose="020B0503020204020204" pitchFamily="34" charset="-122"/>
              </a:rPr>
              <a:t>课堂活动</a:t>
            </a:r>
            <a:r>
              <a:rPr lang="en-US" altLang="zh-CN" sz="2400" b="1" dirty="0">
                <a:solidFill>
                  <a:srgbClr val="00B0F0"/>
                </a:solidFill>
                <a:latin typeface="微软雅黑" panose="020B0503020204020204" pitchFamily="34" charset="-122"/>
                <a:ea typeface="微软雅黑" panose="020B0503020204020204" pitchFamily="34" charset="-122"/>
              </a:rPr>
              <a:t> </a:t>
            </a:r>
            <a:endParaRPr lang="en-US" altLang="zh-CN" sz="2400" b="1" dirty="0">
              <a:solidFill>
                <a:srgbClr val="00B0F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94" y="556538"/>
            <a:ext cx="91446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2" name="图片 1"/>
          <p:cNvPicPr>
            <a:picLocks noChangeAspect="1"/>
          </p:cNvPicPr>
          <p:nvPr/>
        </p:nvPicPr>
        <p:blipFill>
          <a:blip r:embed="rId2"/>
          <a:stretch>
            <a:fillRect/>
          </a:stretch>
        </p:blipFill>
        <p:spPr>
          <a:xfrm>
            <a:off x="3780979" y="1348294"/>
            <a:ext cx="1857633" cy="185763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5515741" cy="414020"/>
          </a:xfrm>
          <a:prstGeom prst="rect">
            <a:avLst/>
          </a:prstGeom>
          <a:noFill/>
        </p:spPr>
        <p:txBody>
          <a:bodyPr wrap="square" rtlCol="0">
            <a:spAutoFit/>
          </a:bodyPr>
          <a:p>
            <a:r>
              <a:rPr lang="zh-CN" altLang="en-US" sz="2100" b="1">
                <a:hlinkClick r:id="rId2" action="ppaction://hlinkfile"/>
              </a:rPr>
              <a:t>新时代大学生职业生涯规划教育探索</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586" y="2079182"/>
            <a:ext cx="2664019" cy="523348"/>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时间管理</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02</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MH_Other_1"/>
          <p:cNvSpPr>
            <a:spLocks noChangeAspect="1"/>
          </p:cNvSpPr>
          <p:nvPr>
            <p:custDataLst>
              <p:tags r:id="rId1"/>
            </p:custDataLst>
          </p:nvPr>
        </p:nvSpPr>
        <p:spPr>
          <a:xfrm>
            <a:off x="4213986" y="1027368"/>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1</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2"/>
          <p:cNvSpPr>
            <a:spLocks noChangeAspect="1"/>
          </p:cNvSpPr>
          <p:nvPr>
            <p:custDataLst>
              <p:tags r:id="rId2"/>
            </p:custDataLst>
          </p:nvPr>
        </p:nvSpPr>
        <p:spPr>
          <a:xfrm>
            <a:off x="4213986" y="1820634"/>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endPar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_3"/>
          <p:cNvSpPr>
            <a:spLocks noChangeAspect="1"/>
          </p:cNvSpPr>
          <p:nvPr>
            <p:custDataLst>
              <p:tags r:id="rId3"/>
            </p:custDataLst>
          </p:nvPr>
        </p:nvSpPr>
        <p:spPr>
          <a:xfrm>
            <a:off x="4193158" y="2664049"/>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3</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_4"/>
          <p:cNvSpPr>
            <a:spLocks noChangeAspect="1"/>
          </p:cNvSpPr>
          <p:nvPr>
            <p:custDataLst>
              <p:tags r:id="rId4"/>
            </p:custDataLst>
          </p:nvPr>
        </p:nvSpPr>
        <p:spPr>
          <a:xfrm>
            <a:off x="4213985" y="3521272"/>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4</a:t>
            </a:r>
            <a:endPar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Text_1"/>
          <p:cNvSpPr/>
          <p:nvPr>
            <p:custDataLst>
              <p:tags r:id="rId5"/>
            </p:custDataLst>
          </p:nvPr>
        </p:nvSpPr>
        <p:spPr>
          <a:xfrm>
            <a:off x="4895695" y="1129539"/>
            <a:ext cx="2999116" cy="307777"/>
          </a:xfrm>
          <a:prstGeom prst="rect">
            <a:avLst/>
          </a:prstGeom>
        </p:spPr>
        <p:txBody>
          <a:bodyPr wrap="square" lIns="0" tIns="0" rIns="0" bIns="0" anchor="ctr">
            <a:spAutoFit/>
          </a:bodyPr>
          <a:lstStyle/>
          <a:p>
            <a:r>
              <a:rPr lang="zh-CN" altLang="en-US" sz="2000" b="1" dirty="0">
                <a:latin typeface="微软雅黑" panose="020B0503020204020204" pitchFamily="34" charset="-122"/>
                <a:ea typeface="微软雅黑" panose="020B0503020204020204" pitchFamily="34" charset="-122"/>
              </a:rPr>
              <a:t>自我管理能力</a:t>
            </a:r>
            <a:endParaRPr lang="zh-CN" altLang="en-US" sz="20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MH_Text_2"/>
          <p:cNvSpPr/>
          <p:nvPr>
            <p:custDataLst>
              <p:tags r:id="rId6"/>
            </p:custDataLst>
          </p:nvPr>
        </p:nvSpPr>
        <p:spPr>
          <a:xfrm>
            <a:off x="4895695" y="1922806"/>
            <a:ext cx="3647188" cy="307777"/>
          </a:xfrm>
          <a:prstGeom prst="rect">
            <a:avLst/>
          </a:prstGeom>
        </p:spPr>
        <p:txBody>
          <a:bodyPr wrap="square" lIns="0" tIns="0" rIns="0" bIns="0" anchor="ctr">
            <a:spAutoFit/>
          </a:bodyPr>
          <a:lstStyle/>
          <a:p>
            <a:pPr lvl="0"/>
            <a:r>
              <a:rPr lang="zh-CN" altLang="en-US" sz="2000" b="1" dirty="0">
                <a:latin typeface="微软雅黑" panose="020B0503020204020204" pitchFamily="34" charset="-122"/>
                <a:ea typeface="微软雅黑" panose="020B0503020204020204" pitchFamily="34" charset="-122"/>
              </a:rPr>
              <a:t>时间管理</a:t>
            </a:r>
            <a:endParaRPr lang="zh-CN" altLang="en-US" sz="20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MH_Text_3"/>
          <p:cNvSpPr/>
          <p:nvPr>
            <p:custDataLst>
              <p:tags r:id="rId7"/>
            </p:custDataLst>
          </p:nvPr>
        </p:nvSpPr>
        <p:spPr>
          <a:xfrm>
            <a:off x="4895695" y="2760617"/>
            <a:ext cx="4079235" cy="307777"/>
          </a:xfrm>
          <a:prstGeom prst="rect">
            <a:avLst/>
          </a:prstGeom>
        </p:spPr>
        <p:txBody>
          <a:bodyPr wrap="square" lIns="0" tIns="0" rIns="0" bIns="0" anchor="ctr">
            <a:spAutoFit/>
          </a:bodyPr>
          <a:lstStyle/>
          <a:p>
            <a:pPr lvl="0"/>
            <a:r>
              <a:rPr lang="zh-CN" altLang="en-US" sz="2000" b="1" dirty="0">
                <a:latin typeface="微软雅黑" panose="020B0503020204020204" pitchFamily="34" charset="-122"/>
                <a:ea typeface="微软雅黑" panose="020B0503020204020204" pitchFamily="34" charset="-122"/>
              </a:rPr>
              <a:t>压力管理</a:t>
            </a:r>
            <a:endParaRPr lang="zh-CN" altLang="en-US" sz="20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3" name="MH_Text_4"/>
          <p:cNvSpPr/>
          <p:nvPr>
            <p:custDataLst>
              <p:tags r:id="rId8"/>
            </p:custDataLst>
          </p:nvPr>
        </p:nvSpPr>
        <p:spPr>
          <a:xfrm>
            <a:off x="4895695" y="3623444"/>
            <a:ext cx="3719195" cy="307777"/>
          </a:xfrm>
          <a:prstGeom prst="rect">
            <a:avLst/>
          </a:prstGeom>
        </p:spPr>
        <p:txBody>
          <a:bodyPr wrap="square" lIns="0" tIns="0" rIns="0" bIns="0" anchor="ctr">
            <a:spAutoFit/>
          </a:bodyPr>
          <a:lstStyle/>
          <a:p>
            <a:pPr lvl="0"/>
            <a:r>
              <a:rPr lang="zh-CN" altLang="en-US" sz="2000" b="1" dirty="0">
                <a:latin typeface="微软雅黑" panose="020B0503020204020204" pitchFamily="34" charset="-122"/>
                <a:ea typeface="微软雅黑" panose="020B0503020204020204" pitchFamily="34" charset="-122"/>
              </a:rPr>
              <a:t>情绪管理</a:t>
            </a:r>
            <a:endParaRPr lang="zh-CN" altLang="en-US" sz="20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MH_Others_1"/>
          <p:cNvSpPr txBox="1"/>
          <p:nvPr>
            <p:custDataLst>
              <p:tags r:id="rId9"/>
            </p:custDataLst>
          </p:nvPr>
        </p:nvSpPr>
        <p:spPr>
          <a:xfrm>
            <a:off x="1836494" y="2074715"/>
            <a:ext cx="2044019" cy="723403"/>
          </a:xfrm>
          <a:prstGeom prst="rect">
            <a:avLst/>
          </a:prstGeom>
          <a:noFill/>
        </p:spPr>
        <p:txBody>
          <a:bodyPr vert="horz" wrap="square" lIns="0" tIns="0" rIns="0" bIns="0" rtlCol="0" anchor="ctr" anchorCtr="0">
            <a:spAutoFit/>
          </a:bodyPr>
          <a:lstStyle/>
          <a:p>
            <a:pPr algn="ctr"/>
            <a:r>
              <a:rPr lang="zh-CN" altLang="en-US" sz="47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47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Others_2"/>
          <p:cNvSpPr txBox="1"/>
          <p:nvPr>
            <p:custDataLst>
              <p:tags r:id="rId10"/>
            </p:custDataLst>
          </p:nvPr>
        </p:nvSpPr>
        <p:spPr>
          <a:xfrm>
            <a:off x="1846815" y="2797623"/>
            <a:ext cx="2023371" cy="307777"/>
          </a:xfrm>
          <a:prstGeom prst="rect">
            <a:avLst/>
          </a:prstGeom>
          <a:noFill/>
        </p:spPr>
        <p:txBody>
          <a:bodyPr wrap="square" lIns="0" tIns="0" rIns="0" bIns="0">
            <a:spAutoFit/>
          </a:bodyPr>
          <a:lstStyle/>
          <a:p>
            <a:pPr algn="ctr">
              <a:defRPr/>
            </a:pPr>
            <a:r>
              <a:rPr lang="en-US" altLang="zh-CN" sz="20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0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灯片编号占位符 1"/>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ustDataLst>
      <p:tags r:id="rId11"/>
    </p:custDataLst>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by="(-#ppt_w*2)" calcmode="lin" valueType="num">
                                      <p:cBhvr rctx="PPT">
                                        <p:cTn id="7" dur="500" autoRev="1" fill="hold">
                                          <p:stCondLst>
                                            <p:cond delay="0"/>
                                          </p:stCondLst>
                                        </p:cTn>
                                        <p:tgtEl>
                                          <p:spTgt spid="25"/>
                                        </p:tgtEl>
                                        <p:attrNameLst>
                                          <p:attrName>ppt_w</p:attrName>
                                        </p:attrNameLst>
                                      </p:cBhvr>
                                    </p:anim>
                                    <p:anim by="(#ppt_w*0.50)" calcmode="lin" valueType="num">
                                      <p:cBhvr>
                                        <p:cTn id="8" dur="500" decel="50000" autoRev="1" fill="hold">
                                          <p:stCondLst>
                                            <p:cond delay="0"/>
                                          </p:stCondLst>
                                        </p:cTn>
                                        <p:tgtEl>
                                          <p:spTgt spid="25"/>
                                        </p:tgtEl>
                                        <p:attrNameLst>
                                          <p:attrName>ppt_x</p:attrName>
                                        </p:attrNameLst>
                                      </p:cBhvr>
                                    </p:anim>
                                    <p:anim from="(-#ppt_h/2)" to="(#ppt_y)" calcmode="lin" valueType="num">
                                      <p:cBhvr>
                                        <p:cTn id="9" dur="1000" fill="hold">
                                          <p:stCondLst>
                                            <p:cond delay="0"/>
                                          </p:stCondLst>
                                        </p:cTn>
                                        <p:tgtEl>
                                          <p:spTgt spid="25"/>
                                        </p:tgtEl>
                                        <p:attrNameLst>
                                          <p:attrName>ppt_y</p:attrName>
                                        </p:attrNameLst>
                                      </p:cBhvr>
                                    </p:anim>
                                    <p:animRot by="21600000">
                                      <p:cBhvr>
                                        <p:cTn id="10" dur="1000" fill="hold">
                                          <p:stCondLst>
                                            <p:cond delay="0"/>
                                          </p:stCondLst>
                                        </p:cTn>
                                        <p:tgtEl>
                                          <p:spTgt spid="25"/>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6"/>
                                        </p:tgtEl>
                                        <p:attrNameLst>
                                          <p:attrName>style.visibility</p:attrName>
                                        </p:attrNameLst>
                                      </p:cBhvr>
                                      <p:to>
                                        <p:strVal val="visible"/>
                                      </p:to>
                                    </p:set>
                                    <p:anim by="(-#ppt_w*2)" calcmode="lin" valueType="num">
                                      <p:cBhvr rctx="PPT">
                                        <p:cTn id="13" dur="500" autoRev="1" fill="hold">
                                          <p:stCondLst>
                                            <p:cond delay="0"/>
                                          </p:stCondLst>
                                        </p:cTn>
                                        <p:tgtEl>
                                          <p:spTgt spid="26"/>
                                        </p:tgtEl>
                                        <p:attrNameLst>
                                          <p:attrName>ppt_w</p:attrName>
                                        </p:attrNameLst>
                                      </p:cBhvr>
                                    </p:anim>
                                    <p:anim by="(#ppt_w*0.50)" calcmode="lin" valueType="num">
                                      <p:cBhvr>
                                        <p:cTn id="14" dur="500" decel="50000" autoRev="1" fill="hold">
                                          <p:stCondLst>
                                            <p:cond delay="0"/>
                                          </p:stCondLst>
                                        </p:cTn>
                                        <p:tgtEl>
                                          <p:spTgt spid="26"/>
                                        </p:tgtEl>
                                        <p:attrNameLst>
                                          <p:attrName>ppt_x</p:attrName>
                                        </p:attrNameLst>
                                      </p:cBhvr>
                                    </p:anim>
                                    <p:anim from="(-#ppt_h/2)" to="(#ppt_y)" calcmode="lin" valueType="num">
                                      <p:cBhvr>
                                        <p:cTn id="15" dur="1000" fill="hold">
                                          <p:stCondLst>
                                            <p:cond delay="0"/>
                                          </p:stCondLst>
                                        </p:cTn>
                                        <p:tgtEl>
                                          <p:spTgt spid="26"/>
                                        </p:tgtEl>
                                        <p:attrNameLst>
                                          <p:attrName>ppt_y</p:attrName>
                                        </p:attrNameLst>
                                      </p:cBhvr>
                                    </p:anim>
                                    <p:animRot by="21600000">
                                      <p:cBhvr>
                                        <p:cTn id="16" dur="1000" fill="hold">
                                          <p:stCondLst>
                                            <p:cond delay="0"/>
                                          </p:stCondLst>
                                        </p:cTn>
                                        <p:tgtEl>
                                          <p:spTgt spid="26"/>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0-#ppt_w/2"/>
                                          </p:val>
                                        </p:tav>
                                        <p:tav tm="100000">
                                          <p:val>
                                            <p:strVal val="#ppt_x"/>
                                          </p:val>
                                        </p:tav>
                                      </p:tavLst>
                                    </p:anim>
                                    <p:anim calcmode="lin" valueType="num">
                                      <p:cBhvr additive="base">
                                        <p:cTn id="22" dur="500" fill="hold"/>
                                        <p:tgtEl>
                                          <p:spTgt spid="42"/>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0-#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0-#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0-#ppt_w/2"/>
                                          </p:val>
                                        </p:tav>
                                        <p:tav tm="100000">
                                          <p:val>
                                            <p:strVal val="#ppt_x"/>
                                          </p:val>
                                        </p:tav>
                                      </p:tavLst>
                                    </p:anim>
                                    <p:anim calcmode="lin" valueType="num">
                                      <p:cBhvr additive="base">
                                        <p:cTn id="52" dur="500" fill="hold"/>
                                        <p:tgtEl>
                                          <p:spTgt spid="10"/>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0-#ppt_w/2"/>
                                          </p:val>
                                        </p:tav>
                                        <p:tav tm="100000">
                                          <p:val>
                                            <p:strVal val="#ppt_x"/>
                                          </p:val>
                                        </p:tav>
                                      </p:tavLst>
                                    </p:anim>
                                    <p:anim calcmode="lin" valueType="num">
                                      <p:cBhvr additive="base">
                                        <p:cTn id="56"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4" grpId="0" animBg="1"/>
      <p:bldP spid="16" grpId="0" animBg="1"/>
      <p:bldP spid="10" grpId="0" animBg="1"/>
      <p:bldP spid="20" grpId="0"/>
      <p:bldP spid="21" grpId="0"/>
      <p:bldP spid="22" grpId="0"/>
      <p:bldP spid="23" grpId="0"/>
      <p:bldP spid="25" grpId="0"/>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6330" y="1060376"/>
            <a:ext cx="8511108" cy="3727944"/>
          </a:xfrm>
          <a:prstGeom prst="rect">
            <a:avLst/>
          </a:prstGeom>
          <a:noFill/>
        </p:spPr>
        <p:txBody>
          <a:bodyPr wrap="square">
            <a:spAutoFit/>
          </a:bodyPr>
          <a:lstStyle/>
          <a:p>
            <a:pPr>
              <a:lnSpc>
                <a:spcPct val="150000"/>
              </a:lnSpc>
            </a:pPr>
            <a:r>
              <a:rPr lang="zh-CN" altLang="en-US" sz="1600" dirty="0"/>
              <a:t>       时间是什么？哲学家说：“时间是物质运动的顺序性和持续性，其特点是一维性，是一种特殊的资源。”</a:t>
            </a:r>
            <a:r>
              <a:rPr lang="en-US" altLang="zh-CN" sz="1600" dirty="0"/>
              <a:t>《</a:t>
            </a:r>
            <a:r>
              <a:rPr lang="zh-CN" altLang="en-US" sz="1600" dirty="0"/>
              <a:t>现代汉语词典</a:t>
            </a:r>
            <a:r>
              <a:rPr lang="en-US" altLang="zh-CN" sz="1600" dirty="0"/>
              <a:t>》(</a:t>
            </a:r>
            <a:r>
              <a:rPr lang="zh-CN" altLang="en-US" sz="1600" dirty="0"/>
              <a:t>第</a:t>
            </a:r>
            <a:r>
              <a:rPr lang="en-US" altLang="zh-CN" sz="1600" dirty="0"/>
              <a:t>7</a:t>
            </a:r>
            <a:r>
              <a:rPr lang="zh-CN" altLang="en-US" sz="1600" dirty="0"/>
              <a:t>版</a:t>
            </a:r>
            <a:r>
              <a:rPr lang="en-US" altLang="zh-CN" sz="1600" dirty="0"/>
              <a:t>)</a:t>
            </a:r>
            <a:r>
              <a:rPr lang="zh-CN" altLang="en-US" sz="1600" dirty="0"/>
              <a:t>对“时间”的解释是：“物质运动中的一种存在方式，由过去、现在、将来构成的连绵不断的系统。是物质的运动、变化的持续性、顺序性的表现。”这些解释似乎都过于抽象。实际上，我们对“时间”一词并不陌生。时间无处不在，又难以捉摸。</a:t>
            </a:r>
            <a:endParaRPr lang="en-US" altLang="zh-CN" sz="1600" dirty="0"/>
          </a:p>
          <a:p>
            <a:pPr>
              <a:lnSpc>
                <a:spcPct val="150000"/>
              </a:lnSpc>
            </a:pPr>
            <a:r>
              <a:rPr lang="zh-CN" altLang="en-US" sz="1600" dirty="0"/>
              <a:t>       </a:t>
            </a:r>
            <a:r>
              <a:rPr lang="zh-CN" altLang="en-US" sz="1600" b="1" dirty="0">
                <a:solidFill>
                  <a:schemeClr val="accent2"/>
                </a:solidFill>
              </a:rPr>
              <a:t>时间具有不可逆转性、不可储存性和公正平等性的特点。</a:t>
            </a:r>
            <a:endParaRPr lang="en-US" altLang="zh-CN" sz="1600" b="1" dirty="0">
              <a:solidFill>
                <a:schemeClr val="accent2"/>
              </a:solidFill>
            </a:endParaRPr>
          </a:p>
          <a:p>
            <a:pPr>
              <a:lnSpc>
                <a:spcPct val="150000"/>
              </a:lnSpc>
            </a:pPr>
            <a:r>
              <a:rPr lang="en-US" altLang="zh-CN" sz="1600" b="1" dirty="0">
                <a:solidFill>
                  <a:schemeClr val="accent2"/>
                </a:solidFill>
              </a:rPr>
              <a:t>       </a:t>
            </a:r>
            <a:r>
              <a:rPr lang="zh-CN" altLang="en-US" sz="1600" b="1" dirty="0">
                <a:solidFill>
                  <a:schemeClr val="accent1"/>
                </a:solidFill>
              </a:rPr>
              <a:t>时间管理就是个体有意识地运用预期、评估、计划等手段，安排自己生活中各项事务，合理、高效地支配和利用时间。时间管理的原则是“预先计划，追求效率”。</a:t>
            </a:r>
            <a:r>
              <a:rPr lang="zh-CN" altLang="en-US" sz="1600" dirty="0"/>
              <a:t>预先计划，能使我们对自己的时间安排有一个整体的把握；追求效率，能使我们在有限的时间里产出更多的成果。</a:t>
            </a:r>
            <a:endParaRPr lang="en-US" altLang="zh-CN" sz="1600" dirty="0">
              <a:latin typeface="楷体" panose="02010609060101010101" pitchFamily="2" charset="-122"/>
              <a:ea typeface="楷体" panose="02010609060101010101" pitchFamily="2" charset="-122"/>
            </a:endParaRPr>
          </a:p>
        </p:txBody>
      </p:sp>
      <p:sp>
        <p:nvSpPr>
          <p:cNvPr id="7" name="文本框 6"/>
          <p:cNvSpPr txBox="1"/>
          <p:nvPr/>
        </p:nvSpPr>
        <p:spPr>
          <a:xfrm>
            <a:off x="2400199" y="241903"/>
            <a:ext cx="384113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一、时间与时间管理的概念</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212769" y="675604"/>
            <a:ext cx="8720050" cy="4369435"/>
          </a:xfrm>
          <a:prstGeom prst="rect">
            <a:avLst/>
          </a:prstGeom>
          <a:noFill/>
        </p:spPr>
        <p:txBody>
          <a:bodyPr wrap="square">
            <a:spAutoFit/>
          </a:bodyPr>
          <a:lstStyle/>
          <a:p>
            <a:pPr algn="ctr"/>
            <a:r>
              <a:rPr lang="zh-CN" altLang="en-US" sz="1600" b="1" dirty="0">
                <a:latin typeface="微软雅黑" panose="020B0503020204020204" pitchFamily="34" charset="-122"/>
                <a:ea typeface="微软雅黑" panose="020B0503020204020204" pitchFamily="34" charset="-122"/>
                <a:sym typeface="+mn-ea"/>
              </a:rPr>
              <a:t>时间管理的十条金律</a:t>
            </a:r>
            <a:endParaRPr lang="zh-CN" altLang="en-US" sz="1600" b="1" dirty="0">
              <a:latin typeface="微软雅黑" panose="020B0503020204020204" pitchFamily="34" charset="-122"/>
              <a:ea typeface="微软雅黑" panose="020B0503020204020204" pitchFamily="34" charset="-122"/>
              <a:sym typeface="+mn-ea"/>
            </a:endParaRPr>
          </a:p>
          <a:p>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要和自己的价值观相吻合</a:t>
            </a:r>
            <a:endParaRPr lang="en-US" altLang="zh-CN" sz="1600" b="1" dirty="0">
              <a:latin typeface="微软雅黑" panose="020B0503020204020204" pitchFamily="34" charset="-122"/>
              <a:ea typeface="微软雅黑" panose="020B0503020204020204" pitchFamily="34" charset="-122"/>
            </a:endParaRPr>
          </a:p>
          <a:p>
            <a:r>
              <a:rPr lang="zh-CN" altLang="en-US" sz="1400" dirty="0"/>
              <a:t>自己一定要确立个人的价值观，假如价值观不明确，你就很难知道什么对自己最重要，如果你的价值观不明确，你就很难把时间分配好。</a:t>
            </a:r>
            <a:endParaRPr lang="en-US" altLang="zh-CN" sz="1400" dirty="0"/>
          </a:p>
          <a:p>
            <a:r>
              <a:rPr lang="en-US" altLang="zh-CN" sz="1600" b="1" dirty="0">
                <a:latin typeface="微软雅黑" panose="020B0503020204020204" pitchFamily="34" charset="-122"/>
                <a:ea typeface="微软雅黑" panose="020B0503020204020204" pitchFamily="34" charset="-122"/>
              </a:rPr>
              <a:t>2.</a:t>
            </a:r>
            <a:r>
              <a:rPr lang="zh-CN" altLang="en-US" sz="1600" b="1" dirty="0">
                <a:latin typeface="微软雅黑" panose="020B0503020204020204" pitchFamily="34" charset="-122"/>
                <a:ea typeface="微软雅黑" panose="020B0503020204020204" pitchFamily="34" charset="-122"/>
              </a:rPr>
              <a:t>设立明确的目标</a:t>
            </a:r>
            <a:endParaRPr lang="en-US" altLang="zh-CN" sz="1600" b="1" dirty="0">
              <a:latin typeface="微软雅黑" panose="020B0503020204020204" pitchFamily="34" charset="-122"/>
              <a:ea typeface="微软雅黑" panose="020B0503020204020204" pitchFamily="34" charset="-122"/>
            </a:endParaRPr>
          </a:p>
          <a:p>
            <a:r>
              <a:rPr lang="zh-CN" altLang="en-US" sz="1400" dirty="0"/>
              <a:t>成功离不开清晰的目标，时间管理的目的是让自己在最短的时间内实现更多自己想要实现的目标；你必须把要实现的所有目标写出来，找出一个核心目标，并依次排列重要性，然后依照你的目标设定一个详细的计划，计划设定后，关键就是依照计划予以实施。</a:t>
            </a:r>
            <a:endParaRPr lang="en-US" altLang="zh-CN" sz="1400" dirty="0"/>
          </a:p>
          <a:p>
            <a:r>
              <a:rPr lang="en-US" altLang="zh-CN" sz="1600" b="1" dirty="0">
                <a:latin typeface="微软雅黑" panose="020B0503020204020204" pitchFamily="34" charset="-122"/>
                <a:ea typeface="微软雅黑" panose="020B0503020204020204" pitchFamily="34" charset="-122"/>
              </a:rPr>
              <a:t>3.</a:t>
            </a:r>
            <a:r>
              <a:rPr lang="zh-CN" altLang="en-US" sz="1600" b="1" dirty="0">
                <a:latin typeface="微软雅黑" panose="020B0503020204020204" pitchFamily="34" charset="-122"/>
                <a:ea typeface="微软雅黑" panose="020B0503020204020204" pitchFamily="34" charset="-122"/>
              </a:rPr>
              <a:t>改变自己的想法</a:t>
            </a:r>
            <a:endParaRPr lang="en-US" altLang="zh-CN" sz="1600" b="1" dirty="0">
              <a:latin typeface="微软雅黑" panose="020B0503020204020204" pitchFamily="34" charset="-122"/>
              <a:ea typeface="微软雅黑" panose="020B0503020204020204" pitchFamily="34" charset="-122"/>
            </a:endParaRPr>
          </a:p>
          <a:p>
            <a:r>
              <a:rPr lang="zh-CN" altLang="en-US" sz="1400" dirty="0"/>
              <a:t>当你有了动机，迅速踏出第一步是很重要的。不要想立刻改变自己的整个习惯，而要强迫自己现在就去做你所拖延的某件事。然后，每天都从你的清单中选出最不想做的事情先做。</a:t>
            </a:r>
            <a:endParaRPr lang="en-US" altLang="zh-CN" sz="1400" dirty="0"/>
          </a:p>
          <a:p>
            <a:r>
              <a:rPr lang="en-US" altLang="zh-CN" sz="1600" b="1" dirty="0">
                <a:latin typeface="微软雅黑" panose="020B0503020204020204" pitchFamily="34" charset="-122"/>
                <a:ea typeface="微软雅黑" panose="020B0503020204020204" pitchFamily="34" charset="-122"/>
              </a:rPr>
              <a:t>4.</a:t>
            </a:r>
            <a:r>
              <a:rPr lang="zh-CN" altLang="en-US" sz="1600" b="1" dirty="0">
                <a:latin typeface="微软雅黑" panose="020B0503020204020204" pitchFamily="34" charset="-122"/>
                <a:ea typeface="微软雅黑" panose="020B0503020204020204" pitchFamily="34" charset="-122"/>
              </a:rPr>
              <a:t>遵循二八法则</a:t>
            </a:r>
            <a:endParaRPr lang="en-US" altLang="zh-CN" sz="1600" b="1" dirty="0">
              <a:latin typeface="微软雅黑" panose="020B0503020204020204" pitchFamily="34" charset="-122"/>
              <a:ea typeface="微软雅黑" panose="020B0503020204020204" pitchFamily="34" charset="-122"/>
            </a:endParaRPr>
          </a:p>
          <a:p>
            <a:r>
              <a:rPr lang="zh-CN" altLang="en-US" sz="1400" dirty="0"/>
              <a:t>生活中肯定会有一些突发和迫不及待要解决的问题，如果你发现自己天天都在处理这些事情，那表示你的时间管理并不理想。成功者花最多的时间在做最重要的事，而不是做最紧急的事，然而一般人都是做紧急但不重要的事。</a:t>
            </a:r>
            <a:endParaRPr lang="en-US" altLang="zh-CN" sz="1400" dirty="0"/>
          </a:p>
          <a:p>
            <a:r>
              <a:rPr lang="en-US" altLang="zh-CN" sz="1600" b="1" dirty="0">
                <a:latin typeface="微软雅黑" panose="020B0503020204020204" pitchFamily="34" charset="-122"/>
                <a:ea typeface="微软雅黑" panose="020B0503020204020204" pitchFamily="34" charset="-122"/>
              </a:rPr>
              <a:t>5.</a:t>
            </a:r>
            <a:r>
              <a:rPr lang="zh-CN" altLang="en-US" sz="1600" b="1" dirty="0">
                <a:latin typeface="微软雅黑" panose="020B0503020204020204" pitchFamily="34" charset="-122"/>
                <a:ea typeface="微软雅黑" panose="020B0503020204020204" pitchFamily="34" charset="-122"/>
              </a:rPr>
              <a:t>安排“不被干扰”时间</a:t>
            </a:r>
            <a:endParaRPr lang="en-US" altLang="zh-CN" sz="1600" b="1" dirty="0">
              <a:latin typeface="微软雅黑" panose="020B0503020204020204" pitchFamily="34" charset="-122"/>
              <a:ea typeface="微软雅黑" panose="020B0503020204020204" pitchFamily="34" charset="-122"/>
            </a:endParaRPr>
          </a:p>
          <a:p>
            <a:r>
              <a:rPr lang="zh-CN" altLang="en-US" sz="1400" dirty="0"/>
              <a:t>每天至少要有半小时到一小时的“不被干扰”时间。假如每天你能有一个小时完全不受任何人干扰，把自己关在自己的空间里面思考或者工作，这一个小时可能抵过你一天的工作效率，甚至有时候这一小时比你三天的工作效率还要好。</a:t>
            </a:r>
            <a:endParaRPr lang="en-US" altLang="zh-CN" sz="1400" dirty="0"/>
          </a:p>
        </p:txBody>
      </p:sp>
      <p:sp>
        <p:nvSpPr>
          <p:cNvPr id="10" name="PA-A000320150714E26PPSH-4285"/>
          <p:cNvSpPr/>
          <p:nvPr>
            <p:custDataLst>
              <p:tags r:id="rId1"/>
            </p:custDataLst>
          </p:nvPr>
        </p:nvSpPr>
        <p:spPr bwMode="auto">
          <a:xfrm>
            <a:off x="180311" y="124275"/>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11" name="文本框 10"/>
          <p:cNvSpPr txBox="1"/>
          <p:nvPr/>
        </p:nvSpPr>
        <p:spPr>
          <a:xfrm>
            <a:off x="599464" y="67409"/>
            <a:ext cx="6912768" cy="46037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拓展阅读</a:t>
            </a:r>
            <a:endParaRPr lang="zh-CN" altLang="en-US" sz="2400" b="1" dirty="0">
              <a:solidFill>
                <a:srgbClr val="00B050"/>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252314" y="661617"/>
            <a:ext cx="8748969" cy="4093428"/>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6.</a:t>
            </a:r>
            <a:r>
              <a:rPr lang="zh-CN" altLang="en-US" sz="1600" b="1" dirty="0">
                <a:latin typeface="微软雅黑" panose="020B0503020204020204" pitchFamily="34" charset="-122"/>
                <a:ea typeface="微软雅黑" panose="020B0503020204020204" pitchFamily="34" charset="-122"/>
              </a:rPr>
              <a:t>严格规定完成期限</a:t>
            </a:r>
            <a:endParaRPr lang="en-US" altLang="zh-CN" sz="1600" b="1" dirty="0">
              <a:latin typeface="微软雅黑" panose="020B0503020204020204" pitchFamily="34" charset="-122"/>
              <a:ea typeface="微软雅黑" panose="020B0503020204020204" pitchFamily="34" charset="-122"/>
            </a:endParaRPr>
          </a:p>
          <a:p>
            <a:r>
              <a:rPr lang="zh-CN" altLang="en-US" sz="1400" dirty="0"/>
              <a:t>如果你有一整天的时间可以做某项工作，你就会花一天的时间去做它。而如果你只有</a:t>
            </a:r>
            <a:r>
              <a:rPr lang="en-US" altLang="zh-CN" sz="1400" dirty="0"/>
              <a:t>1</a:t>
            </a:r>
            <a:r>
              <a:rPr lang="zh-CN" altLang="en-US" sz="1400" dirty="0"/>
              <a:t>小时的时间可以做这项工作，你就极有可能迅速有效地在</a:t>
            </a:r>
            <a:r>
              <a:rPr lang="en-US" altLang="zh-CN" sz="1400" dirty="0"/>
              <a:t>1</a:t>
            </a:r>
            <a:r>
              <a:rPr lang="zh-CN" altLang="en-US" sz="1400" dirty="0"/>
              <a:t>小时内做完它。</a:t>
            </a:r>
            <a:endParaRPr lang="en-US" altLang="zh-CN" sz="1400" dirty="0"/>
          </a:p>
          <a:p>
            <a:pPr>
              <a:lnSpc>
                <a:spcPct val="150000"/>
              </a:lnSpc>
            </a:pPr>
            <a:r>
              <a:rPr lang="en-US" altLang="zh-CN" sz="1600" b="1" dirty="0">
                <a:latin typeface="微软雅黑" panose="020B0503020204020204" pitchFamily="34" charset="-122"/>
                <a:ea typeface="微软雅黑" panose="020B0503020204020204" pitchFamily="34" charset="-122"/>
              </a:rPr>
              <a:t>7.</a:t>
            </a:r>
            <a:r>
              <a:rPr lang="zh-CN" altLang="en-US" sz="1600" b="1" dirty="0">
                <a:latin typeface="微软雅黑" panose="020B0503020204020204" pitchFamily="34" charset="-122"/>
                <a:ea typeface="微软雅黑" panose="020B0503020204020204" pitchFamily="34" charset="-122"/>
              </a:rPr>
              <a:t>做好时间日志</a:t>
            </a:r>
            <a:endParaRPr lang="en-US" altLang="zh-CN" sz="1600" b="1" dirty="0">
              <a:latin typeface="微软雅黑" panose="020B0503020204020204" pitchFamily="34" charset="-122"/>
              <a:ea typeface="微软雅黑" panose="020B0503020204020204" pitchFamily="34" charset="-122"/>
            </a:endParaRPr>
          </a:p>
          <a:p>
            <a:r>
              <a:rPr lang="zh-CN" altLang="en-US" sz="1400" dirty="0"/>
              <a:t>你花了多少时间在做哪些事情，把它详细地记录下来。把每天花的时间一一记录下来，你会清晰地发现浪费了哪些时间。当你找到浪费时间的根源时，你才有办法去改变。</a:t>
            </a:r>
            <a:endParaRPr lang="en-US" altLang="zh-CN" sz="1400" dirty="0"/>
          </a:p>
          <a:p>
            <a:pPr>
              <a:lnSpc>
                <a:spcPct val="150000"/>
              </a:lnSpc>
            </a:pPr>
            <a:r>
              <a:rPr lang="en-US" altLang="zh-CN" sz="1600" b="1" dirty="0">
                <a:latin typeface="微软雅黑" panose="020B0503020204020204" pitchFamily="34" charset="-122"/>
                <a:ea typeface="微软雅黑" panose="020B0503020204020204" pitchFamily="34" charset="-122"/>
              </a:rPr>
              <a:t>8.</a:t>
            </a:r>
            <a:r>
              <a:rPr lang="zh-CN" altLang="en-US" sz="1600" b="1" dirty="0">
                <a:latin typeface="微软雅黑" panose="020B0503020204020204" pitchFamily="34" charset="-122"/>
                <a:ea typeface="微软雅黑" panose="020B0503020204020204" pitchFamily="34" charset="-122"/>
              </a:rPr>
              <a:t>理解时间大于金钱</a:t>
            </a:r>
            <a:endParaRPr lang="en-US" altLang="zh-CN" sz="1600" b="1" dirty="0">
              <a:latin typeface="微软雅黑" panose="020B0503020204020204" pitchFamily="34" charset="-122"/>
              <a:ea typeface="微软雅黑" panose="020B0503020204020204" pitchFamily="34" charset="-122"/>
            </a:endParaRPr>
          </a:p>
          <a:p>
            <a:r>
              <a:rPr lang="zh-CN" altLang="en-US" sz="1400" dirty="0"/>
              <a:t>用你的金钱去换取别人的成功经验，一定要抓住一切机会向顶尖人士学习。仔细选择你接触的对象，因为这会节省你很多时间。假设与一个成功者在一起，他花了</a:t>
            </a:r>
            <a:r>
              <a:rPr lang="en-US" altLang="zh-CN" sz="1400" dirty="0"/>
              <a:t>40</a:t>
            </a:r>
            <a:r>
              <a:rPr lang="zh-CN" altLang="en-US" sz="1400" dirty="0"/>
              <a:t>年时间成功，你跟</a:t>
            </a:r>
            <a:r>
              <a:rPr lang="en-US" altLang="zh-CN" sz="1400" dirty="0"/>
              <a:t>10</a:t>
            </a:r>
            <a:r>
              <a:rPr lang="zh-CN" altLang="en-US" sz="1400" dirty="0"/>
              <a:t>个这样的人交往，你就可以学习到很多经验。</a:t>
            </a:r>
            <a:endParaRPr lang="en-US" altLang="zh-CN" sz="1400" dirty="0"/>
          </a:p>
          <a:p>
            <a:pPr>
              <a:lnSpc>
                <a:spcPct val="150000"/>
              </a:lnSpc>
            </a:pPr>
            <a:r>
              <a:rPr lang="en-US" altLang="zh-CN" sz="1600" b="1" dirty="0">
                <a:latin typeface="微软雅黑" panose="020B0503020204020204" pitchFamily="34" charset="-122"/>
                <a:ea typeface="微软雅黑" panose="020B0503020204020204" pitchFamily="34" charset="-122"/>
              </a:rPr>
              <a:t>9.</a:t>
            </a:r>
            <a:r>
              <a:rPr lang="zh-CN" altLang="en-US" sz="1600" b="1" dirty="0">
                <a:latin typeface="微软雅黑" panose="020B0503020204020204" pitchFamily="34" charset="-122"/>
                <a:ea typeface="微软雅黑" panose="020B0503020204020204" pitchFamily="34" charset="-122"/>
              </a:rPr>
              <a:t>同一类事情最好一次做完</a:t>
            </a:r>
            <a:endParaRPr lang="en-US" altLang="zh-CN" sz="1600" b="1" dirty="0">
              <a:latin typeface="微软雅黑" panose="020B0503020204020204" pitchFamily="34" charset="-122"/>
              <a:ea typeface="微软雅黑" panose="020B0503020204020204" pitchFamily="34" charset="-122"/>
            </a:endParaRPr>
          </a:p>
          <a:p>
            <a:r>
              <a:rPr lang="zh-CN" altLang="en-US" sz="1400" dirty="0"/>
              <a:t>假如你在做纸上作业，那段时间都做纸上作业；假如你是在思考，用一段时间只作思考；打电话的话，最好把电话累积到某一时间一次性把它打完。当你重复做一件事情时，你会熟能生巧，效率一定会提高。</a:t>
            </a:r>
            <a:endParaRPr lang="en-US" altLang="zh-CN" sz="1400" dirty="0"/>
          </a:p>
          <a:p>
            <a:pPr>
              <a:lnSpc>
                <a:spcPct val="150000"/>
              </a:lnSpc>
            </a:pPr>
            <a:r>
              <a:rPr lang="en-US" altLang="zh-CN" sz="1600" b="1" dirty="0">
                <a:latin typeface="微软雅黑" panose="020B0503020204020204" pitchFamily="34" charset="-122"/>
                <a:ea typeface="微软雅黑" panose="020B0503020204020204" pitchFamily="34" charset="-122"/>
              </a:rPr>
              <a:t>10.</a:t>
            </a:r>
            <a:r>
              <a:rPr lang="zh-CN" altLang="en-US" sz="1600" b="1" dirty="0">
                <a:latin typeface="微软雅黑" panose="020B0503020204020204" pitchFamily="34" charset="-122"/>
                <a:ea typeface="微软雅黑" panose="020B0503020204020204" pitchFamily="34" charset="-122"/>
              </a:rPr>
              <a:t>每一分钟每一秒做最有效率的事情</a:t>
            </a:r>
            <a:endParaRPr lang="en-US" altLang="zh-CN" sz="1600" b="1" dirty="0">
              <a:latin typeface="微软雅黑" panose="020B0503020204020204" pitchFamily="34" charset="-122"/>
              <a:ea typeface="微软雅黑" panose="020B0503020204020204" pitchFamily="34" charset="-122"/>
            </a:endParaRPr>
          </a:p>
          <a:p>
            <a:r>
              <a:rPr lang="zh-CN" altLang="en-US" sz="1400" dirty="0"/>
              <a:t>你必须思考一下要做好一份工作，到底哪几件事情是对你最有效益的，列出后围绕着绩效的靶心将时间分配好。</a:t>
            </a:r>
            <a:endParaRPr lang="en-US" altLang="zh-CN" sz="14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0311" y="124275"/>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99464" y="67409"/>
            <a:ext cx="6912768" cy="46037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拓展阅读</a:t>
            </a:r>
            <a:endParaRPr lang="zh-CN" altLang="en-US" sz="2400" b="1" dirty="0">
              <a:solidFill>
                <a:srgbClr val="00B05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24322" y="1780456"/>
            <a:ext cx="8568952" cy="2676525"/>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显性的时间浪费</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其主要表现在大学生无论是学习还是生活都缺少一个目标，随波逐流，时间在和室友漫无边际地闲聊、沉迷网络游戏、睡懒觉中流逝，这种时间的浪费几乎不产生任何价值。</a:t>
            </a:r>
            <a:endParaRPr lang="en-US" altLang="zh-CN" sz="1600" dirty="0"/>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隐性的时间浪费</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其主要表现在表面上看是在专心做一件事，但实际上并非如此，如上课时看手机、自习时听音乐等，这种行为一旦形成习惯比什么都不做更加糟糕，因为改掉一个习惯远比建立一个习惯要难得多。</a:t>
            </a:r>
            <a:endParaRPr lang="zh-CN" altLang="en-US" sz="1600" b="1" dirty="0">
              <a:latin typeface="楷体" panose="02010609060101010101" pitchFamily="2" charset="-122"/>
              <a:ea typeface="楷体" panose="02010609060101010101" pitchFamily="2" charset="-122"/>
            </a:endParaRPr>
          </a:p>
        </p:txBody>
      </p:sp>
      <p:sp>
        <p:nvSpPr>
          <p:cNvPr id="7" name="文本框 6"/>
          <p:cNvSpPr txBox="1"/>
          <p:nvPr/>
        </p:nvSpPr>
        <p:spPr>
          <a:xfrm>
            <a:off x="2400199" y="241903"/>
            <a:ext cx="384113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二、大学生时间管理的现状</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684362" y="793588"/>
            <a:ext cx="7832328" cy="860425"/>
          </a:xfrm>
          <a:prstGeom prst="rect">
            <a:avLst/>
          </a:prstGeom>
          <a:noFill/>
        </p:spPr>
        <p:txBody>
          <a:bodyPr wrap="square">
            <a:spAutoFit/>
          </a:bodyPr>
          <a:lstStyle/>
          <a:p>
            <a:r>
              <a:rPr lang="zh-CN" altLang="en-US" u="sng" dirty="0"/>
              <a:t>    </a:t>
            </a:r>
            <a:r>
              <a:rPr lang="zh-CN" altLang="en-US" sz="1600" u="sng" dirty="0"/>
              <a:t>大学生的时间管理行为是一个包含意识、规划和行为控制的整合过程。时间管理意识是指大学生主动管理时间、安排生活的自觉性</a:t>
            </a:r>
            <a:r>
              <a:rPr lang="en-US" altLang="zh-CN" sz="1600" u="sng" dirty="0"/>
              <a:t>,</a:t>
            </a:r>
            <a:r>
              <a:rPr lang="zh-CN" altLang="en-US" sz="1600" u="sng" dirty="0"/>
              <a:t>大学生在时间管理过程中，主要存在以下两个方面的问题。</a:t>
            </a:r>
            <a:endParaRPr lang="en-US" altLang="zh-CN" sz="1600" u="sng" dirty="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7940" y="966063"/>
            <a:ext cx="5400600" cy="368300"/>
          </a:xfrm>
          <a:prstGeom prst="rect">
            <a:avLst/>
          </a:prstGeom>
          <a:noFill/>
        </p:spPr>
        <p:txBody>
          <a:bodyPr wrap="square">
            <a:spAutoFit/>
          </a:bodyPr>
          <a:lstStyle/>
          <a:p>
            <a:pPr algn="l"/>
            <a:r>
              <a:rPr lang="en-US" altLang="zh-CN" sz="1800" b="1" u="sng" dirty="0">
                <a:solidFill>
                  <a:srgbClr val="00B0F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800" b="1" u="sng" dirty="0">
                <a:solidFill>
                  <a:srgbClr val="00B0F0"/>
                </a:solidFill>
                <a:latin typeface="微软雅黑" panose="020B0503020204020204" pitchFamily="34" charset="-122"/>
                <a:ea typeface="微软雅黑" panose="020B0503020204020204" pitchFamily="34" charset="-122"/>
                <a:cs typeface="微软雅黑" panose="020B0503020204020204" pitchFamily="34" charset="-122"/>
              </a:rPr>
              <a:t>一</a:t>
            </a:r>
            <a:r>
              <a:rPr lang="en-US" altLang="zh-CN" sz="1800" b="1" u="sng" dirty="0">
                <a:solidFill>
                  <a:srgbClr val="00B0F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800" b="1" u="sng" dirty="0">
                <a:solidFill>
                  <a:srgbClr val="00B0F0"/>
                </a:solidFill>
                <a:latin typeface="微软雅黑" panose="020B0503020204020204" pitchFamily="34" charset="-122"/>
                <a:ea typeface="微软雅黑" panose="020B0503020204020204" pitchFamily="34" charset="-122"/>
                <a:cs typeface="微软雅黑" panose="020B0503020204020204" pitchFamily="34" charset="-122"/>
              </a:rPr>
              <a:t>利用时间“四象限”法确定事情的优先顺序</a:t>
            </a:r>
            <a:endParaRPr lang="zh-CN" altLang="en-US" sz="1800" b="1" u="sng" dirty="0">
              <a:solidFill>
                <a:srgbClr val="00B0F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文本框 7"/>
          <p:cNvSpPr txBox="1"/>
          <p:nvPr/>
        </p:nvSpPr>
        <p:spPr>
          <a:xfrm>
            <a:off x="392789" y="1354936"/>
            <a:ext cx="8500485" cy="3358612"/>
          </a:xfrm>
          <a:prstGeom prst="rect">
            <a:avLst/>
          </a:prstGeom>
          <a:noFill/>
        </p:spPr>
        <p:txBody>
          <a:bodyPr wrap="square">
            <a:spAutoFit/>
          </a:bodyPr>
          <a:lstStyle/>
          <a:p>
            <a:pPr>
              <a:lnSpc>
                <a:spcPct val="150000"/>
              </a:lnSpc>
            </a:pPr>
            <a:r>
              <a:rPr lang="zh-CN" altLang="en-US" sz="1600" dirty="0"/>
              <a:t>著名管理学家</a:t>
            </a:r>
            <a:r>
              <a:rPr lang="zh-CN" altLang="en-US" sz="1600" b="1" dirty="0"/>
              <a:t>科维</a:t>
            </a:r>
            <a:r>
              <a:rPr lang="zh-CN" altLang="en-US" sz="1600" dirty="0"/>
              <a:t>提出了一个时间管理的理论，把工作按照重</a:t>
            </a:r>
            <a:endParaRPr lang="en-US" altLang="zh-CN" sz="1600" dirty="0"/>
          </a:p>
          <a:p>
            <a:pPr>
              <a:lnSpc>
                <a:spcPct val="150000"/>
              </a:lnSpc>
            </a:pPr>
            <a:r>
              <a:rPr lang="zh-CN" altLang="en-US" sz="1600" dirty="0"/>
              <a:t>要和紧急两个不同的程度进行了划分，基本上可以分为四个</a:t>
            </a:r>
            <a:endParaRPr lang="en-US" altLang="zh-CN" sz="1600" dirty="0"/>
          </a:p>
          <a:p>
            <a:pPr>
              <a:lnSpc>
                <a:spcPct val="150000"/>
              </a:lnSpc>
            </a:pPr>
            <a:r>
              <a:rPr lang="zh-CN" altLang="en-US" sz="1600" dirty="0"/>
              <a:t>“象限”，如图所示。</a:t>
            </a:r>
            <a:endParaRPr lang="en-US" altLang="zh-CN" sz="1600" dirty="0"/>
          </a:p>
          <a:p>
            <a:pPr>
              <a:lnSpc>
                <a:spcPct val="150000"/>
              </a:lnSpc>
            </a:pPr>
            <a:r>
              <a:rPr lang="zh-CN" altLang="en-US" sz="1600" dirty="0"/>
              <a:t>时间管理理论的一个重要观念是</a:t>
            </a:r>
            <a:r>
              <a:rPr lang="zh-CN" altLang="en-US" sz="1600" dirty="0">
                <a:solidFill>
                  <a:schemeClr val="accent1"/>
                </a:solidFill>
              </a:rPr>
              <a:t>个体应有重点地把主要的精力</a:t>
            </a:r>
            <a:endParaRPr lang="en-US" altLang="zh-CN" sz="1600" dirty="0">
              <a:solidFill>
                <a:schemeClr val="accent1"/>
              </a:solidFill>
            </a:endParaRPr>
          </a:p>
          <a:p>
            <a:pPr>
              <a:lnSpc>
                <a:spcPct val="150000"/>
              </a:lnSpc>
            </a:pPr>
            <a:r>
              <a:rPr lang="zh-CN" altLang="en-US" sz="1600" dirty="0">
                <a:solidFill>
                  <a:schemeClr val="accent1"/>
                </a:solidFill>
              </a:rPr>
              <a:t>和时间集中地放在处理那些重要但不紧急的工作上</a:t>
            </a:r>
            <a:r>
              <a:rPr lang="zh-CN" altLang="en-US" sz="1600" dirty="0"/>
              <a:t>，这样可以</a:t>
            </a:r>
            <a:endParaRPr lang="en-US" altLang="zh-CN" sz="1600" dirty="0"/>
          </a:p>
          <a:p>
            <a:pPr>
              <a:lnSpc>
                <a:spcPct val="150000"/>
              </a:lnSpc>
            </a:pPr>
            <a:r>
              <a:rPr lang="zh-CN" altLang="en-US" sz="1600" dirty="0"/>
              <a:t>做到未雨绸缪，防患于未然。</a:t>
            </a:r>
            <a:endParaRPr lang="en-US" altLang="zh-CN" sz="1600" dirty="0"/>
          </a:p>
          <a:p>
            <a:pPr>
              <a:lnSpc>
                <a:spcPct val="150000"/>
              </a:lnSpc>
            </a:pPr>
            <a:r>
              <a:rPr lang="zh-CN" altLang="en-US" sz="1600" dirty="0"/>
              <a:t>因此，大学生个体把主要的精力放在重要但不紧急这个“象限”的事务上是必要的，但这需要我们合理安排时间。一个好的方法是</a:t>
            </a:r>
            <a:r>
              <a:rPr lang="zh-CN" altLang="en-US" sz="1600" dirty="0">
                <a:solidFill>
                  <a:schemeClr val="accent2"/>
                </a:solidFill>
              </a:rPr>
              <a:t>建立预约机制</a:t>
            </a:r>
            <a:r>
              <a:rPr lang="zh-CN" altLang="en-US" sz="1600" dirty="0"/>
              <a:t>。建立了预约机制，自己的时间才不会被别人所占据，个体才能有效地开展工作。</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2838424" y="247223"/>
            <a:ext cx="296468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三、时间管理的方法</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3" name="图片 2"/>
          <p:cNvPicPr>
            <a:picLocks noChangeAspect="1"/>
          </p:cNvPicPr>
          <p:nvPr/>
        </p:nvPicPr>
        <p:blipFill rotWithShape="1">
          <a:blip r:embed="rId1"/>
          <a:srcRect l="8644" t="3603" r="10298" b="6332"/>
          <a:stretch>
            <a:fillRect/>
          </a:stretch>
        </p:blipFill>
        <p:spPr>
          <a:xfrm>
            <a:off x="6156463" y="1564814"/>
            <a:ext cx="2886867" cy="1944216"/>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randombar(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randombar(horizontal)">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randombar(horizontal)">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randombar(horizontal)">
                                      <p:cBhvr>
                                        <p:cTn id="27" dur="500"/>
                                        <p:tgtEl>
                                          <p:spTgt spid="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Effect transition="in" filter="randombar(horizontal)">
                                      <p:cBhvr>
                                        <p:cTn id="32" dur="500"/>
                                        <p:tgtEl>
                                          <p:spTgt spid="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8">
                                            <p:txEl>
                                              <p:pRg st="6" end="6"/>
                                            </p:txEl>
                                          </p:spTgt>
                                        </p:tgtEl>
                                        <p:attrNameLst>
                                          <p:attrName>style.visibility</p:attrName>
                                        </p:attrNameLst>
                                      </p:cBhvr>
                                      <p:to>
                                        <p:strVal val="visible"/>
                                      </p:to>
                                    </p:set>
                                    <p:animEffect transition="in" filter="randombar(horizontal)">
                                      <p:cBhvr>
                                        <p:cTn id="37"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83895" y="916305"/>
            <a:ext cx="4692650" cy="368300"/>
          </a:xfrm>
          <a:prstGeom prst="rect">
            <a:avLst/>
          </a:prstGeom>
          <a:noFill/>
        </p:spPr>
        <p:txBody>
          <a:bodyPr wrap="square">
            <a:spAutoFit/>
          </a:bodyPr>
          <a:lstStyle/>
          <a:p>
            <a:pPr algn="l"/>
            <a:r>
              <a:rPr lang="zh-CN" altLang="en-US" sz="1800" b="1" u="sng"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（二）运用“二八法则”高效利用时间</a:t>
            </a:r>
            <a:endParaRPr lang="zh-CN" altLang="en-US" sz="1800" b="1" u="sng"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文本框 7"/>
          <p:cNvSpPr txBox="1"/>
          <p:nvPr/>
        </p:nvSpPr>
        <p:spPr>
          <a:xfrm>
            <a:off x="396330" y="1276400"/>
            <a:ext cx="8352928" cy="3374129"/>
          </a:xfrm>
          <a:prstGeom prst="rect">
            <a:avLst/>
          </a:prstGeom>
          <a:noFill/>
        </p:spPr>
        <p:txBody>
          <a:bodyPr wrap="square">
            <a:spAutoFit/>
          </a:bodyPr>
          <a:lstStyle/>
          <a:p>
            <a:pPr>
              <a:lnSpc>
                <a:spcPct val="150000"/>
              </a:lnSpc>
            </a:pPr>
            <a:r>
              <a:rPr lang="zh-CN" altLang="en-US" sz="1600" dirty="0"/>
              <a:t>    “二八法则”又称帕累托法则，是由意大利经济学家和社会学家</a:t>
            </a:r>
            <a:r>
              <a:rPr lang="zh-CN" altLang="en-US" sz="1600" b="1" dirty="0"/>
              <a:t>帕累托</a:t>
            </a:r>
            <a:r>
              <a:rPr lang="zh-CN" altLang="en-US" sz="1600" dirty="0"/>
              <a:t>发现的。他研究发现，</a:t>
            </a:r>
            <a:r>
              <a:rPr lang="en-US" altLang="zh-CN" sz="1600" dirty="0">
                <a:solidFill>
                  <a:schemeClr val="accent2"/>
                </a:solidFill>
              </a:rPr>
              <a:t>80%</a:t>
            </a:r>
            <a:r>
              <a:rPr lang="zh-CN" altLang="en-US" sz="1600" dirty="0">
                <a:solidFill>
                  <a:schemeClr val="accent2"/>
                </a:solidFill>
              </a:rPr>
              <a:t>的社会财富集中在</a:t>
            </a:r>
            <a:r>
              <a:rPr lang="en-US" altLang="zh-CN" sz="1600" dirty="0">
                <a:solidFill>
                  <a:schemeClr val="accent2"/>
                </a:solidFill>
              </a:rPr>
              <a:t>20%</a:t>
            </a:r>
            <a:r>
              <a:rPr lang="zh-CN" altLang="en-US" sz="1600" dirty="0">
                <a:solidFill>
                  <a:schemeClr val="accent2"/>
                </a:solidFill>
              </a:rPr>
              <a:t>的人手里，这就是“二八法则”</a:t>
            </a:r>
            <a:r>
              <a:rPr lang="zh-CN" altLang="en-US" sz="1600" dirty="0"/>
              <a:t>。“二八法则”反映了一种不平衡性，最初只限定于经济学领域，后来被广泛运用于社会生活的各个领域。“二八法则”具体到时间管理领域是指</a:t>
            </a:r>
            <a:r>
              <a:rPr lang="zh-CN" altLang="en-US" sz="1600" dirty="0">
                <a:solidFill>
                  <a:schemeClr val="accent1"/>
                </a:solidFill>
              </a:rPr>
              <a:t>大约</a:t>
            </a:r>
            <a:r>
              <a:rPr lang="en-US" altLang="zh-CN" sz="1600" dirty="0">
                <a:solidFill>
                  <a:schemeClr val="accent1"/>
                </a:solidFill>
              </a:rPr>
              <a:t>20%</a:t>
            </a:r>
            <a:r>
              <a:rPr lang="zh-CN" altLang="en-US" sz="1600" dirty="0">
                <a:solidFill>
                  <a:schemeClr val="accent1"/>
                </a:solidFill>
              </a:rPr>
              <a:t>的重要项目能够带来</a:t>
            </a:r>
            <a:r>
              <a:rPr lang="en-US" altLang="zh-CN" sz="1600" dirty="0">
                <a:solidFill>
                  <a:schemeClr val="accent1"/>
                </a:solidFill>
              </a:rPr>
              <a:t>80%</a:t>
            </a:r>
            <a:r>
              <a:rPr lang="zh-CN" altLang="en-US" sz="1600" dirty="0">
                <a:solidFill>
                  <a:schemeClr val="accent1"/>
                </a:solidFill>
              </a:rPr>
              <a:t>的工作成果</a:t>
            </a:r>
            <a:r>
              <a:rPr lang="zh-CN" altLang="en-US" sz="1600" dirty="0"/>
              <a:t>。如果最高效地利用时间，有的人只要</a:t>
            </a:r>
            <a:r>
              <a:rPr lang="en-US" altLang="zh-CN" sz="1600" dirty="0">
                <a:solidFill>
                  <a:schemeClr val="accent2"/>
                </a:solidFill>
              </a:rPr>
              <a:t>20%</a:t>
            </a:r>
            <a:r>
              <a:rPr lang="zh-CN" altLang="en-US" sz="1600" dirty="0">
                <a:solidFill>
                  <a:schemeClr val="accent2"/>
                </a:solidFill>
              </a:rPr>
              <a:t>的时间投入就能产生</a:t>
            </a:r>
            <a:r>
              <a:rPr lang="en-US" altLang="zh-CN" sz="1600" dirty="0">
                <a:solidFill>
                  <a:schemeClr val="accent2"/>
                </a:solidFill>
              </a:rPr>
              <a:t>80%</a:t>
            </a:r>
            <a:r>
              <a:rPr lang="zh-CN" altLang="en-US" sz="1600" dirty="0">
                <a:solidFill>
                  <a:schemeClr val="accent2"/>
                </a:solidFill>
              </a:rPr>
              <a:t>的效率</a:t>
            </a:r>
            <a:r>
              <a:rPr lang="zh-CN" altLang="en-US" sz="1600" dirty="0"/>
              <a:t>。相对来说，如果最低效地使用时间，有的人用</a:t>
            </a:r>
            <a:r>
              <a:rPr lang="en-US" altLang="zh-CN" sz="1600" dirty="0">
                <a:solidFill>
                  <a:schemeClr val="accent1"/>
                </a:solidFill>
              </a:rPr>
              <a:t>80%</a:t>
            </a:r>
            <a:r>
              <a:rPr lang="zh-CN" altLang="en-US" sz="1600" dirty="0">
                <a:solidFill>
                  <a:schemeClr val="accent1"/>
                </a:solidFill>
              </a:rPr>
              <a:t>的时间投入只能产生</a:t>
            </a:r>
            <a:r>
              <a:rPr lang="en-US" altLang="zh-CN" sz="1600" dirty="0">
                <a:solidFill>
                  <a:schemeClr val="accent1"/>
                </a:solidFill>
              </a:rPr>
              <a:t>20%</a:t>
            </a:r>
            <a:r>
              <a:rPr lang="zh-CN" altLang="en-US" sz="1600" dirty="0">
                <a:solidFill>
                  <a:schemeClr val="accent1"/>
                </a:solidFill>
              </a:rPr>
              <a:t>效率</a:t>
            </a:r>
            <a:r>
              <a:rPr lang="zh-CN" altLang="en-US" sz="1600" dirty="0"/>
              <a:t>。</a:t>
            </a:r>
            <a:endParaRPr lang="en-US" altLang="zh-CN" sz="1600" dirty="0"/>
          </a:p>
          <a:p>
            <a:pPr>
              <a:lnSpc>
                <a:spcPct val="150000"/>
              </a:lnSpc>
            </a:pPr>
            <a:r>
              <a:rPr lang="en-US" altLang="zh-CN" sz="1600" dirty="0"/>
              <a:t>     </a:t>
            </a:r>
            <a:r>
              <a:rPr lang="zh-CN" altLang="en-US" sz="1600" dirty="0"/>
              <a:t>所以，在一天中头脑最清醒的时候，我们应该将精力放在最需要专心完成的工作上。我们要把握一天中</a:t>
            </a:r>
            <a:r>
              <a:rPr lang="en-US" altLang="zh-CN" sz="1600" dirty="0"/>
              <a:t>20%</a:t>
            </a:r>
            <a:r>
              <a:rPr lang="zh-CN" altLang="en-US" sz="1600" dirty="0"/>
              <a:t>的最高效时间</a:t>
            </a:r>
            <a:r>
              <a:rPr lang="en-US" altLang="zh-CN" sz="1600" dirty="0"/>
              <a:t>(</a:t>
            </a:r>
            <a:r>
              <a:rPr lang="zh-CN" altLang="en-US" sz="1600" dirty="0"/>
              <a:t>有些人是早晨，也有些人是下午和晚上。除了时间之外，还要结合自己的身心状况等综合考量</a:t>
            </a:r>
            <a:r>
              <a:rPr lang="en-US" altLang="zh-CN" sz="1600" dirty="0"/>
              <a:t>)</a:t>
            </a:r>
            <a:r>
              <a:rPr lang="zh-CN" altLang="en-US" sz="1600" dirty="0"/>
              <a:t>，专门用于最困难的科目的学习上。</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2838424" y="247223"/>
            <a:ext cx="296468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三、时间管理的方法</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randombar(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2"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59" name="文本框 58"/>
          <p:cNvSpPr txBox="1"/>
          <p:nvPr/>
        </p:nvSpPr>
        <p:spPr>
          <a:xfrm>
            <a:off x="599682" y="711418"/>
            <a:ext cx="8300285" cy="4523105"/>
          </a:xfrm>
          <a:prstGeom prst="rect">
            <a:avLst/>
          </a:prstGeom>
          <a:noFill/>
        </p:spPr>
        <p:txBody>
          <a:bodyPr wrap="square">
            <a:spAutoFit/>
          </a:bodyPr>
          <a:lstStyle/>
          <a:p>
            <a:pPr algn="l"/>
            <a:r>
              <a:rPr sz="1600" dirty="0"/>
              <a:t>扫描二维码测试你的拖延商数。</a:t>
            </a:r>
            <a:endParaRPr sz="1600" dirty="0"/>
          </a:p>
          <a:p>
            <a:pPr algn="l"/>
            <a:endParaRPr sz="1600" dirty="0"/>
          </a:p>
          <a:p>
            <a:pPr algn="l"/>
            <a:endParaRPr sz="1600" dirty="0"/>
          </a:p>
          <a:p>
            <a:pPr algn="l"/>
            <a:endParaRPr sz="1600" dirty="0"/>
          </a:p>
          <a:p>
            <a:pPr algn="l"/>
            <a:endParaRPr sz="1600" dirty="0"/>
          </a:p>
          <a:p>
            <a:pPr algn="l"/>
            <a:endParaRPr sz="1600" dirty="0"/>
          </a:p>
          <a:p>
            <a:pPr algn="l"/>
            <a:endParaRPr sz="1600" dirty="0"/>
          </a:p>
          <a:p>
            <a:pPr algn="l"/>
            <a:endParaRPr sz="1600" dirty="0"/>
          </a:p>
          <a:p>
            <a:pPr algn="l"/>
            <a:endParaRPr sz="1600" dirty="0"/>
          </a:p>
          <a:p>
            <a:pPr algn="ctr"/>
            <a:r>
              <a:rPr sz="1600" dirty="0"/>
              <a:t>拖延商数测验</a:t>
            </a:r>
            <a:endParaRPr sz="1600" dirty="0"/>
          </a:p>
          <a:p>
            <a:pPr algn="l"/>
            <a:endParaRPr sz="1600" dirty="0"/>
          </a:p>
          <a:p>
            <a:pPr algn="l"/>
            <a:r>
              <a:rPr sz="1600" dirty="0"/>
              <a:t>你的拖延商数是：</a:t>
            </a:r>
            <a:r>
              <a:rPr lang="en-US" sz="1600" dirty="0"/>
              <a:t>_______________</a:t>
            </a:r>
            <a:r>
              <a:rPr sz="1600" dirty="0"/>
              <a:t> </a:t>
            </a:r>
            <a:endParaRPr sz="1600" dirty="0"/>
          </a:p>
          <a:p>
            <a:pPr algn="l"/>
            <a:r>
              <a:rPr sz="1600" dirty="0"/>
              <a:t>与同学展开讨论，如何克服拖延现象。</a:t>
            </a:r>
            <a:r>
              <a:rPr lang="en-US" altLang="zh-CN" sz="1600" dirty="0">
                <a:sym typeface="+mn-ea"/>
              </a:rPr>
              <a:t>______________________________________________________________________</a:t>
            </a:r>
            <a:endParaRPr lang="en-US" alt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r>
              <a:rPr lang="en-US" altLang="zh-CN" sz="1600" dirty="0">
                <a:sym typeface="+mn-ea"/>
              </a:rPr>
              <a:t>______________________________________________________________________</a:t>
            </a:r>
            <a:endParaRPr lang="en-US" alt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endParaRPr sz="1600" dirty="0"/>
          </a:p>
        </p:txBody>
      </p:sp>
      <p:sp>
        <p:nvSpPr>
          <p:cNvPr id="7" name="PA-A000320150714E26PPSH-4285"/>
          <p:cNvSpPr/>
          <p:nvPr>
            <p:custDataLst>
              <p:tags r:id="rId1"/>
            </p:custDataLst>
          </p:nvPr>
        </p:nvSpPr>
        <p:spPr bwMode="auto">
          <a:xfrm>
            <a:off x="180786" y="124539"/>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F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solidFill>
                <a:srgbClr val="7030A0"/>
              </a:solidFill>
              <a:latin typeface="楷体" panose="02010609060101010101" pitchFamily="2" charset="-122"/>
            </a:endParaRPr>
          </a:p>
        </p:txBody>
      </p:sp>
      <p:sp>
        <p:nvSpPr>
          <p:cNvPr id="8" name="文本框 7"/>
          <p:cNvSpPr txBox="1"/>
          <p:nvPr/>
        </p:nvSpPr>
        <p:spPr>
          <a:xfrm>
            <a:off x="599893" y="67679"/>
            <a:ext cx="6912022" cy="460375"/>
          </a:xfrm>
          <a:prstGeom prst="rect">
            <a:avLst/>
          </a:prstGeom>
          <a:noFill/>
        </p:spPr>
        <p:txBody>
          <a:bodyPr wrap="square" rtlCol="0">
            <a:spAutoFit/>
          </a:bodyPr>
          <a:lstStyle/>
          <a:p>
            <a:r>
              <a:rPr lang="zh-CN" altLang="en-US" sz="2400" b="1" dirty="0">
                <a:solidFill>
                  <a:srgbClr val="00B0F0"/>
                </a:solidFill>
                <a:latin typeface="微软雅黑" panose="020B0503020204020204" pitchFamily="34" charset="-122"/>
                <a:ea typeface="微软雅黑" panose="020B0503020204020204" pitchFamily="34" charset="-122"/>
              </a:rPr>
              <a:t>课堂活动</a:t>
            </a:r>
            <a:r>
              <a:rPr lang="en-US" altLang="zh-CN" sz="2400" b="1" dirty="0">
                <a:solidFill>
                  <a:srgbClr val="00B0F0"/>
                </a:solidFill>
                <a:latin typeface="微软雅黑" panose="020B0503020204020204" pitchFamily="34" charset="-122"/>
                <a:ea typeface="微软雅黑" panose="020B0503020204020204" pitchFamily="34" charset="-122"/>
              </a:rPr>
              <a:t> </a:t>
            </a:r>
            <a:endParaRPr lang="en-US" altLang="zh-CN" sz="2400" b="1" dirty="0">
              <a:solidFill>
                <a:srgbClr val="00B0F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94" y="556538"/>
            <a:ext cx="91446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2" name="图片 1"/>
          <p:cNvPicPr>
            <a:picLocks noChangeAspect="1"/>
          </p:cNvPicPr>
          <p:nvPr/>
        </p:nvPicPr>
        <p:blipFill>
          <a:blip r:embed="rId2"/>
          <a:stretch>
            <a:fillRect/>
          </a:stretch>
        </p:blipFill>
        <p:spPr>
          <a:xfrm>
            <a:off x="3720029" y="1119621"/>
            <a:ext cx="1857633" cy="185763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5333788" cy="414020"/>
          </a:xfrm>
          <a:prstGeom prst="rect">
            <a:avLst/>
          </a:prstGeom>
          <a:noFill/>
        </p:spPr>
        <p:txBody>
          <a:bodyPr wrap="square" rtlCol="0">
            <a:spAutoFit/>
          </a:bodyPr>
          <a:p>
            <a:r>
              <a:rPr lang="zh-CN" altLang="en-US" sz="2100" b="1">
                <a:hlinkClick r:id="rId2" action="ppaction://hlinkfile"/>
              </a:rPr>
              <a:t>高校思政课如何运用案例教学</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17215" y="1"/>
            <a:ext cx="9138701" cy="5145088"/>
          </a:xfrm>
          <a:prstGeom prst="rect">
            <a:avLst/>
          </a:prstGeom>
        </p:spPr>
      </p:pic>
      <p:sp>
        <p:nvSpPr>
          <p:cNvPr id="26" name="矩形 25"/>
          <p:cNvSpPr/>
          <p:nvPr/>
        </p:nvSpPr>
        <p:spPr>
          <a:xfrm>
            <a:off x="2700586" y="2130819"/>
            <a:ext cx="2664019" cy="523348"/>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压力管理</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03</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338" y="988368"/>
            <a:ext cx="8511108" cy="3374129"/>
          </a:xfrm>
          <a:prstGeom prst="rect">
            <a:avLst/>
          </a:prstGeom>
          <a:noFill/>
        </p:spPr>
        <p:txBody>
          <a:bodyPr wrap="square">
            <a:spAutoFit/>
          </a:bodyPr>
          <a:lstStyle/>
          <a:p>
            <a:pPr>
              <a:lnSpc>
                <a:spcPct val="150000"/>
              </a:lnSpc>
            </a:pPr>
            <a:r>
              <a:rPr lang="zh-CN" altLang="en-US" sz="1600" dirty="0"/>
              <a:t>    </a:t>
            </a:r>
            <a:r>
              <a:rPr lang="zh-CN" altLang="en-US" sz="1600" dirty="0">
                <a:solidFill>
                  <a:schemeClr val="accent2"/>
                </a:solidFill>
              </a:rPr>
              <a:t>压力是指在动态的环境下，个体或组织受到威胁的压力源长期、持续地作用于个体或组织，在个体特征的影响下产生的一系列生理、心理和行为反应的过程。</a:t>
            </a:r>
            <a:endParaRPr lang="en-US" altLang="zh-CN" sz="1600" dirty="0">
              <a:solidFill>
                <a:schemeClr val="accent2"/>
              </a:solidFill>
            </a:endParaRPr>
          </a:p>
          <a:p>
            <a:pPr>
              <a:lnSpc>
                <a:spcPct val="150000"/>
              </a:lnSpc>
            </a:pPr>
            <a:r>
              <a:rPr lang="en-US" altLang="zh-CN" sz="1600" b="1" dirty="0">
                <a:solidFill>
                  <a:schemeClr val="accent2"/>
                </a:solidFill>
              </a:rPr>
              <a:t>    </a:t>
            </a:r>
            <a:r>
              <a:rPr lang="zh-CN" altLang="en-US" sz="1600" dirty="0"/>
              <a:t>压力存在于人的意识中。一般说来，压力是一个外在的东西，如果从心理学角度来看，压力一定和人的心理状况有关，即心理压力。所谓心理压力，就是指人们由于一些已经发生或即将发生的，存在的或虚幻的事件而产生的精神困扰，并且这些困扰使得人的精神思想和行为语言受到了一定影响的一种情绪情感体验。</a:t>
            </a:r>
            <a:endParaRPr lang="en-US" altLang="zh-CN" sz="1600" dirty="0"/>
          </a:p>
          <a:p>
            <a:pPr>
              <a:lnSpc>
                <a:spcPct val="150000"/>
              </a:lnSpc>
            </a:pPr>
            <a:r>
              <a:rPr lang="en-US" altLang="zh-CN" sz="1600" dirty="0"/>
              <a:t>    </a:t>
            </a:r>
            <a:r>
              <a:rPr lang="zh-CN" altLang="en-US" sz="1600" dirty="0">
                <a:solidFill>
                  <a:schemeClr val="accent1"/>
                </a:solidFill>
              </a:rPr>
              <a:t>从心理学上看，压力是由于事物和责任超出个人应对的能力范围；</a:t>
            </a:r>
            <a:endParaRPr lang="en-US" altLang="zh-CN" sz="1600" dirty="0">
              <a:solidFill>
                <a:schemeClr val="accent1"/>
              </a:solidFill>
            </a:endParaRPr>
          </a:p>
          <a:p>
            <a:pPr>
              <a:lnSpc>
                <a:spcPct val="150000"/>
              </a:lnSpc>
            </a:pPr>
            <a:r>
              <a:rPr lang="en-US" altLang="zh-CN" sz="1600" dirty="0"/>
              <a:t>    </a:t>
            </a:r>
            <a:r>
              <a:rPr lang="zh-CN" altLang="en-US" sz="1600" dirty="0">
                <a:solidFill>
                  <a:schemeClr val="accent2"/>
                </a:solidFill>
              </a:rPr>
              <a:t>从生理学上看，是身体的疲惫和受折磨程度，即当某种情境所需的能量多于可用的能量时压力就会产生。</a:t>
            </a:r>
            <a:endParaRPr lang="en-US" altLang="zh-CN" sz="1600" dirty="0">
              <a:solidFill>
                <a:schemeClr val="accent2"/>
              </a:solidFill>
            </a:endParaRPr>
          </a:p>
        </p:txBody>
      </p:sp>
      <p:sp>
        <p:nvSpPr>
          <p:cNvPr id="7" name="文本框 6"/>
          <p:cNvSpPr txBox="1"/>
          <p:nvPr/>
        </p:nvSpPr>
        <p:spPr>
          <a:xfrm>
            <a:off x="3129545" y="221723"/>
            <a:ext cx="238244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一、压力的概念</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Oval 20"/>
          <p:cNvSpPr/>
          <p:nvPr/>
        </p:nvSpPr>
        <p:spPr>
          <a:xfrm>
            <a:off x="647109" y="1564435"/>
            <a:ext cx="218527" cy="218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Oval 21"/>
          <p:cNvSpPr/>
          <p:nvPr/>
        </p:nvSpPr>
        <p:spPr>
          <a:xfrm>
            <a:off x="642362" y="2841019"/>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Oval 22"/>
          <p:cNvSpPr/>
          <p:nvPr/>
        </p:nvSpPr>
        <p:spPr>
          <a:xfrm>
            <a:off x="647109" y="3926146"/>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110034" y="1432477"/>
            <a:ext cx="7920878" cy="1015663"/>
          </a:xfrm>
          <a:prstGeom prst="rect">
            <a:avLst/>
          </a:prstGeom>
          <a:noFill/>
        </p:spPr>
        <p:txBody>
          <a:bodyPr wrap="square">
            <a:spAutoFit/>
          </a:bodyPr>
          <a:lstStyle/>
          <a:p>
            <a:r>
              <a:rPr lang="zh-CN" altLang="en-US" sz="2000" b="1" dirty="0">
                <a:solidFill>
                  <a:srgbClr val="C00000"/>
                </a:solidFill>
              </a:rPr>
              <a:t>知识目标：</a:t>
            </a:r>
            <a:r>
              <a:rPr lang="zh-CN" altLang="en-US" sz="2000" b="1" dirty="0"/>
              <a:t>了解自我管理的含义和主要内容；了解并掌握时间管理的方法；了解压力的概念，知晓大学生的压力源，了解并掌握压力管理的方法；了解情绪的概念和情绪发展特点，掌握情绪管理的方法。</a:t>
            </a:r>
            <a:endParaRPr lang="zh-CN" altLang="en-US" sz="2000" b="1" dirty="0">
              <a:latin typeface="楷体" panose="02010609060101010101" pitchFamily="2" charset="-122"/>
              <a:ea typeface="楷体" panose="02010609060101010101" pitchFamily="2" charset="-122"/>
            </a:endParaRPr>
          </a:p>
        </p:txBody>
      </p:sp>
      <p:sp>
        <p:nvSpPr>
          <p:cNvPr id="60" name="文本框 59"/>
          <p:cNvSpPr txBox="1"/>
          <p:nvPr/>
        </p:nvSpPr>
        <p:spPr>
          <a:xfrm>
            <a:off x="1116412" y="2749846"/>
            <a:ext cx="7272809" cy="400110"/>
          </a:xfrm>
          <a:prstGeom prst="rect">
            <a:avLst/>
          </a:prstGeom>
          <a:noFill/>
        </p:spPr>
        <p:txBody>
          <a:bodyPr wrap="square">
            <a:spAutoFit/>
          </a:bodyPr>
          <a:lstStyle/>
          <a:p>
            <a:r>
              <a:rPr lang="zh-CN" altLang="en-US" sz="2000" b="1" dirty="0">
                <a:solidFill>
                  <a:srgbClr val="00B0F0"/>
                </a:solidFill>
              </a:rPr>
              <a:t>技能目标：</a:t>
            </a:r>
            <a:r>
              <a:rPr lang="zh-CN" altLang="en-US" sz="2000" b="1" dirty="0"/>
              <a:t>掌握自我管理的方法，能够合理地进行自我管理。</a:t>
            </a:r>
            <a:endParaRPr lang="zh-CN" altLang="en-US" sz="2000" b="1" dirty="0"/>
          </a:p>
        </p:txBody>
      </p:sp>
      <p:sp>
        <p:nvSpPr>
          <p:cNvPr id="61" name="文本框 60"/>
          <p:cNvSpPr txBox="1"/>
          <p:nvPr/>
        </p:nvSpPr>
        <p:spPr>
          <a:xfrm>
            <a:off x="1116412" y="3790728"/>
            <a:ext cx="7272809" cy="707886"/>
          </a:xfrm>
          <a:prstGeom prst="rect">
            <a:avLst/>
          </a:prstGeom>
          <a:noFill/>
        </p:spPr>
        <p:txBody>
          <a:bodyPr wrap="square">
            <a:spAutoFit/>
          </a:bodyPr>
          <a:lstStyle/>
          <a:p>
            <a:r>
              <a:rPr lang="zh-CN" altLang="en-US" sz="2000" b="1" dirty="0">
                <a:solidFill>
                  <a:srgbClr val="C00000"/>
                </a:solidFill>
              </a:rPr>
              <a:t>思政目标：</a:t>
            </a:r>
            <a:r>
              <a:rPr lang="zh-CN" altLang="en-US" sz="2000" b="1" dirty="0"/>
              <a:t>认识全面提升自我综合素质的重要性，树立自我管理的信心和勇气，全面提升自我综合素质。</a:t>
            </a:r>
            <a:endParaRPr lang="zh-CN" altLang="en-US" sz="2000" b="1" dirty="0"/>
          </a:p>
        </p:txBody>
      </p:sp>
      <p:sp>
        <p:nvSpPr>
          <p:cNvPr id="12" name="文本框 11"/>
          <p:cNvSpPr txBox="1"/>
          <p:nvPr/>
        </p:nvSpPr>
        <p:spPr>
          <a:xfrm>
            <a:off x="3528678" y="222965"/>
            <a:ext cx="158417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学习目标</a:t>
            </a:r>
            <a:endParaRPr lang="zh-CN" altLang="en-US" sz="2400" b="1" dirty="0">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1000"/>
                                        <p:tgtEl>
                                          <p:spTgt spid="59"/>
                                        </p:tgtEl>
                                      </p:cBhvr>
                                    </p:animEffect>
                                    <p:anim calcmode="lin" valueType="num">
                                      <p:cBhvr>
                                        <p:cTn id="27" dur="1000" fill="hold"/>
                                        <p:tgtEl>
                                          <p:spTgt spid="59"/>
                                        </p:tgtEl>
                                        <p:attrNameLst>
                                          <p:attrName>ppt_x</p:attrName>
                                        </p:attrNameLst>
                                      </p:cBhvr>
                                      <p:tavLst>
                                        <p:tav tm="0">
                                          <p:val>
                                            <p:strVal val="#ppt_x"/>
                                          </p:val>
                                        </p:tav>
                                        <p:tav tm="100000">
                                          <p:val>
                                            <p:strVal val="#ppt_x"/>
                                          </p:val>
                                        </p:tav>
                                      </p:tavLst>
                                    </p:anim>
                                    <p:anim calcmode="lin" valueType="num">
                                      <p:cBhvr>
                                        <p:cTn id="28"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0">
                                            <p:txEl>
                                              <p:pRg st="0" end="0"/>
                                            </p:txEl>
                                          </p:spTgt>
                                        </p:tgtEl>
                                        <p:attrNameLst>
                                          <p:attrName>style.visibility</p:attrName>
                                        </p:attrNameLst>
                                      </p:cBhvr>
                                      <p:to>
                                        <p:strVal val="visible"/>
                                      </p:to>
                                    </p:set>
                                    <p:animEffect transition="in" filter="fade">
                                      <p:cBhvr>
                                        <p:cTn id="33" dur="1000"/>
                                        <p:tgtEl>
                                          <p:spTgt spid="60">
                                            <p:txEl>
                                              <p:pRg st="0" end="0"/>
                                            </p:txEl>
                                          </p:spTgt>
                                        </p:tgtEl>
                                      </p:cBhvr>
                                    </p:animEffect>
                                    <p:anim calcmode="lin" valueType="num">
                                      <p:cBhvr>
                                        <p:cTn id="34" dur="10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59" grpId="0"/>
      <p:bldP spid="6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13473" y="985976"/>
            <a:ext cx="8511108" cy="3358612"/>
          </a:xfrm>
          <a:prstGeom prst="rect">
            <a:avLst/>
          </a:prstGeom>
          <a:noFill/>
        </p:spPr>
        <p:txBody>
          <a:bodyPr wrap="square">
            <a:spAutoFit/>
          </a:bodyPr>
          <a:lstStyle/>
          <a:p>
            <a:pPr>
              <a:lnSpc>
                <a:spcPct val="150000"/>
              </a:lnSpc>
            </a:pPr>
            <a:r>
              <a:rPr lang="zh-CN" altLang="en-US" sz="1600" dirty="0"/>
              <a:t>      </a:t>
            </a:r>
            <a:r>
              <a:rPr lang="zh-CN" altLang="en-US" sz="1600" b="1" dirty="0">
                <a:solidFill>
                  <a:schemeClr val="accent2"/>
                </a:solidFill>
              </a:rPr>
              <a:t>压力是一把双刃剑，</a:t>
            </a:r>
            <a:r>
              <a:rPr lang="zh-CN" altLang="en-US" sz="1600" dirty="0"/>
              <a:t>如果</a:t>
            </a:r>
            <a:r>
              <a:rPr lang="zh-CN" altLang="en-US" sz="1600" b="1" dirty="0"/>
              <a:t>把握得好就会成为成功的动力</a:t>
            </a:r>
            <a:r>
              <a:rPr lang="zh-CN" altLang="en-US" sz="1600" dirty="0"/>
              <a:t>，激励人生的进步，正所谓有压力才有动力。</a:t>
            </a:r>
            <a:r>
              <a:rPr lang="zh-CN" altLang="en-US" sz="1600" b="1" dirty="0"/>
              <a:t>但是那些对未来的忧虑、在不同的情境下产生的心理压力等，常常有着潜在的深刻后果。</a:t>
            </a:r>
            <a:endParaRPr lang="en-US" altLang="zh-CN" sz="1600" b="1" dirty="0"/>
          </a:p>
          <a:p>
            <a:pPr>
              <a:lnSpc>
                <a:spcPct val="150000"/>
              </a:lnSpc>
            </a:pPr>
            <a:r>
              <a:rPr lang="en-US" altLang="zh-CN" sz="1600" dirty="0"/>
              <a:t>     </a:t>
            </a:r>
            <a:r>
              <a:rPr lang="zh-CN" altLang="en-US" sz="1600" dirty="0"/>
              <a:t>首先，它会让人产生负面情绪，使人觉得生活毫无情趣，自制力下降，独立工作能力下降，平时好动的人变得懒惰，平时好静的人变得情绪激动，原本随和的性格突然暴躁易怒，对感官刺激，如音乐、电光、家庭成员或同伴的交谈声等突然无法容忍。其次，压力大容易使人与他人的矛盾冲突增多，影响工作绩效，使人变得健忘、倦怠、效率降低。最后，心理压力过大的人会变得冷漠而轻率，他们仍然能够处理小问题和参加日常活动，但面对他们担忧的重大问题时，他们无法做出正确决策，并容易做出不负责任的草率行为。</a:t>
            </a:r>
            <a:endParaRPr lang="zh-CN" altLang="en-US" sz="1400" dirty="0">
              <a:latin typeface="楷体" panose="02010609060101010101" pitchFamily="2" charset="-122"/>
              <a:ea typeface="楷体" panose="02010609060101010101" pitchFamily="2" charset="-122"/>
            </a:endParaRPr>
          </a:p>
        </p:txBody>
      </p:sp>
      <p:sp>
        <p:nvSpPr>
          <p:cNvPr id="7" name="文本框 6"/>
          <p:cNvSpPr txBox="1"/>
          <p:nvPr/>
        </p:nvSpPr>
        <p:spPr>
          <a:xfrm>
            <a:off x="3129545" y="221723"/>
            <a:ext cx="238244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一、压力的概念</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756285" y="916305"/>
            <a:ext cx="3571875" cy="368300"/>
          </a:xfrm>
          <a:prstGeom prst="rect">
            <a:avLst/>
          </a:prstGeom>
          <a:noFill/>
        </p:spPr>
        <p:txBody>
          <a:bodyPr wrap="square">
            <a:spAutoFit/>
          </a:bodyPr>
          <a:lstStyle/>
          <a:p>
            <a:r>
              <a:rPr lang="zh-CN" altLang="en-US" sz="1800" b="1" u="sng" dirty="0">
                <a:latin typeface="微软雅黑" panose="020B0503020204020204" pitchFamily="34" charset="-122"/>
                <a:ea typeface="微软雅黑" panose="020B0503020204020204" pitchFamily="34" charset="-122"/>
                <a:cs typeface="微软雅黑" panose="020B0503020204020204" pitchFamily="34" charset="-122"/>
              </a:rPr>
              <a:t>（一）不同生涯阶段的压力比较</a:t>
            </a:r>
            <a:endParaRPr lang="zh-CN" altLang="en-US" sz="1800" b="1" u="sng"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文本框 7"/>
          <p:cNvSpPr txBox="1"/>
          <p:nvPr/>
        </p:nvSpPr>
        <p:spPr>
          <a:xfrm>
            <a:off x="540346" y="1393210"/>
            <a:ext cx="7920880" cy="614045"/>
          </a:xfrm>
          <a:prstGeom prst="rect">
            <a:avLst/>
          </a:prstGeom>
          <a:noFill/>
        </p:spPr>
        <p:txBody>
          <a:bodyPr wrap="square">
            <a:spAutoFit/>
          </a:bodyPr>
          <a:lstStyle/>
          <a:p>
            <a:r>
              <a:rPr lang="zh-CN" altLang="en-US" dirty="0"/>
              <a:t>  </a:t>
            </a:r>
            <a:r>
              <a:rPr lang="zh-CN" altLang="en-US" sz="1600" dirty="0"/>
              <a:t>少年期、成人期和老年期不同的生活压力特征如表所列。大学生处于逐渐度过少年期进入成人期的阶段，所以他们的压力呈现出混杂兼具的特点。</a:t>
            </a:r>
            <a:endParaRPr lang="zh-CN" altLang="en-US" sz="1600" dirty="0"/>
          </a:p>
        </p:txBody>
      </p:sp>
      <p:sp>
        <p:nvSpPr>
          <p:cNvPr id="9" name="文本框 8"/>
          <p:cNvSpPr txBox="1"/>
          <p:nvPr/>
        </p:nvSpPr>
        <p:spPr>
          <a:xfrm>
            <a:off x="2843057" y="248924"/>
            <a:ext cx="295541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二、大学生的压力源</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3" name="图片 2"/>
          <p:cNvPicPr>
            <a:picLocks noChangeAspect="1"/>
          </p:cNvPicPr>
          <p:nvPr/>
        </p:nvPicPr>
        <p:blipFill rotWithShape="1">
          <a:blip r:embed="rId1"/>
          <a:srcRect l="2344" t="19466" r="3428" b="4772"/>
          <a:stretch>
            <a:fillRect/>
          </a:stretch>
        </p:blipFill>
        <p:spPr>
          <a:xfrm>
            <a:off x="916944" y="2212504"/>
            <a:ext cx="7545678" cy="21208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24322" y="1102782"/>
            <a:ext cx="8640959" cy="3939540"/>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学习方面</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主要包括专业认同感弱、课业重、作业多、考试挂科、成绩不如其他同学、学习困难等问题，社团活动与学习时间冲突，等等。</a:t>
            </a:r>
            <a:endParaRPr lang="en-US" altLang="zh-CN" sz="16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人际交往方面</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t>主要包括缺少知心朋友、与人交往有困难、朋友关系出现危机及宿舍关系紧张等问题。</a:t>
            </a:r>
            <a:endParaRPr lang="en-US" altLang="zh-CN" sz="1400" dirty="0"/>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恋爱情感方面</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主要包括找不到男</a:t>
            </a:r>
            <a:r>
              <a:rPr lang="en-US" altLang="zh-CN" sz="1400" dirty="0"/>
              <a:t>/</a:t>
            </a:r>
            <a:r>
              <a:rPr lang="zh-CN" altLang="en-US" sz="1400" dirty="0"/>
              <a:t>女朋友、恋爱感情不稳定、失恋、单恋、暗恋、想念亲人、想家、内心寂寞、怀念高中生活等问题。</a:t>
            </a:r>
            <a:endParaRPr lang="en-US" altLang="zh-CN" sz="14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(4)</a:t>
            </a:r>
            <a:r>
              <a:rPr lang="zh-CN" altLang="en-US" sz="1600" b="1" dirty="0">
                <a:solidFill>
                  <a:schemeClr val="accent2"/>
                </a:solidFill>
                <a:latin typeface="微软雅黑" panose="020B0503020204020204" pitchFamily="34" charset="-122"/>
                <a:ea typeface="微软雅黑" panose="020B0503020204020204" pitchFamily="34" charset="-122"/>
              </a:rPr>
              <a:t>生涯规划方面</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400" dirty="0"/>
              <a:t>主要包括是否转专业、对毕业后因为专业问题找不到工作的担忧、对未来的迷茫、找不到努力的方向和明确的目标等问题。</a:t>
            </a:r>
            <a:endParaRPr lang="en-US" altLang="zh-CN" sz="1400" dirty="0"/>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(5)</a:t>
            </a:r>
            <a:r>
              <a:rPr lang="zh-CN" altLang="en-US" sz="1600" b="1" dirty="0">
                <a:solidFill>
                  <a:schemeClr val="accent1"/>
                </a:solidFill>
                <a:latin typeface="微软雅黑" panose="020B0503020204020204" pitchFamily="34" charset="-122"/>
                <a:ea typeface="微软雅黑" panose="020B0503020204020204" pitchFamily="34" charset="-122"/>
              </a:rPr>
              <a:t>生活管理方面</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dirty="0"/>
              <a:t>主要因时间安排、经济压力、孤独空虚、无法抵御诱惑而沉迷网络或游戏、要做的事太多、没有良好的计划、没有展示自己的舞台、参加各种比赛、早起占座、开会过多等而产生心理压力。</a:t>
            </a:r>
            <a:endParaRPr lang="zh-CN" altLang="en-US" sz="1400" dirty="0"/>
          </a:p>
        </p:txBody>
      </p:sp>
      <p:sp>
        <p:nvSpPr>
          <p:cNvPr id="9" name="文本框 8"/>
          <p:cNvSpPr txBox="1"/>
          <p:nvPr/>
        </p:nvSpPr>
        <p:spPr>
          <a:xfrm>
            <a:off x="251779" y="816254"/>
            <a:ext cx="3235771" cy="368300"/>
          </a:xfrm>
          <a:prstGeom prst="rect">
            <a:avLst/>
          </a:prstGeom>
          <a:noFill/>
        </p:spPr>
        <p:txBody>
          <a:bodyPr wrap="square">
            <a:spAutoFit/>
          </a:bodyPr>
          <a:lstStyle/>
          <a:p>
            <a:r>
              <a:rPr lang="zh-CN" altLang="en-US" sz="1800" b="1" u="sng" dirty="0">
                <a:latin typeface="微软雅黑" panose="020B0503020204020204" pitchFamily="34" charset="-122"/>
                <a:ea typeface="微软雅黑" panose="020B0503020204020204" pitchFamily="34" charset="-122"/>
                <a:cs typeface="微软雅黑" panose="020B0503020204020204" pitchFamily="34" charset="-122"/>
              </a:rPr>
              <a:t>（二）大学生心理压力的来源</a:t>
            </a:r>
            <a:endParaRPr lang="zh-CN" altLang="en-US" sz="1800" b="1" u="sng"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文本框 9"/>
          <p:cNvSpPr txBox="1"/>
          <p:nvPr/>
        </p:nvSpPr>
        <p:spPr>
          <a:xfrm>
            <a:off x="2843057" y="248924"/>
            <a:ext cx="295541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二、大学生的压力源</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540346" y="1439477"/>
            <a:ext cx="8288002" cy="2266133"/>
          </a:xfrm>
          <a:prstGeom prst="rect">
            <a:avLst/>
          </a:prstGeom>
          <a:noFill/>
        </p:spPr>
        <p:txBody>
          <a:bodyPr wrap="square">
            <a:spAutoFit/>
          </a:bodyPr>
          <a:lstStyle/>
          <a:p>
            <a:pPr>
              <a:lnSpc>
                <a:spcPct val="150000"/>
              </a:lnSpc>
            </a:pPr>
            <a:r>
              <a:rPr lang="zh-CN" altLang="en-US" sz="1600" b="1" dirty="0">
                <a:solidFill>
                  <a:schemeClr val="accent2"/>
                </a:solidFill>
              </a:rPr>
              <a:t>所谓压力管理，就是个体利用压力的积极作用，化压力为动力，同时克服压力的消极作用，化解压力，保持自我良好的心理状态。</a:t>
            </a:r>
            <a:endParaRPr lang="en-US" altLang="zh-CN" sz="1600" b="1" dirty="0">
              <a:solidFill>
                <a:schemeClr val="accent2"/>
              </a:solidFill>
            </a:endParaRPr>
          </a:p>
          <a:p>
            <a:pPr>
              <a:lnSpc>
                <a:spcPct val="150000"/>
              </a:lnSpc>
            </a:pPr>
            <a:r>
              <a:rPr lang="zh-CN" altLang="en-US" sz="1600" dirty="0"/>
              <a:t>具备良好压力管理能力的人，能够调节自己的认知、行为、情绪，克服来自内外界的干扰，最终达到任务目标。在压力不足、压力过度和压力适度时，个体的状态是不同的。个体在生活中压力太小，个体效率就比较低；当生活没有压力的时候，个体会感觉生活很无聊、对生活学习没有激情。</a:t>
            </a:r>
            <a:endParaRPr lang="en-US" altLang="zh-CN" sz="1600" dirty="0"/>
          </a:p>
        </p:txBody>
      </p:sp>
      <p:sp>
        <p:nvSpPr>
          <p:cNvPr id="7" name="文本框 6"/>
          <p:cNvSpPr txBox="1"/>
          <p:nvPr/>
        </p:nvSpPr>
        <p:spPr>
          <a:xfrm>
            <a:off x="2844602" y="356213"/>
            <a:ext cx="295232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三、压力管理的方法</a:t>
            </a:r>
            <a:endParaRPr lang="zh-CN" altLang="en-US" sz="24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828378" y="1672854"/>
            <a:ext cx="4227232" cy="1573636"/>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(1)</a:t>
            </a:r>
            <a:r>
              <a:rPr lang="zh-CN" altLang="en-US" b="1" dirty="0">
                <a:solidFill>
                  <a:schemeClr val="accent2"/>
                </a:solidFill>
                <a:latin typeface="微软雅黑" panose="020B0503020204020204" pitchFamily="34" charset="-122"/>
                <a:ea typeface="微软雅黑" panose="020B0503020204020204" pitchFamily="34" charset="-122"/>
              </a:rPr>
              <a:t>错误的应对方式</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①防御行为</a:t>
            </a:r>
            <a:endParaRPr lang="en-US" altLang="zh-CN" sz="1600" dirty="0"/>
          </a:p>
          <a:p>
            <a:pPr>
              <a:lnSpc>
                <a:spcPct val="150000"/>
              </a:lnSpc>
            </a:pPr>
            <a:r>
              <a:rPr lang="zh-CN" altLang="en-US" sz="1600" dirty="0"/>
              <a:t>②药物滥用</a:t>
            </a:r>
            <a:endParaRPr lang="en-US" altLang="zh-CN" sz="1600" dirty="0"/>
          </a:p>
          <a:p>
            <a:pPr>
              <a:lnSpc>
                <a:spcPct val="150000"/>
              </a:lnSpc>
            </a:pPr>
            <a:r>
              <a:rPr lang="zh-CN" altLang="en-US" sz="1600" dirty="0"/>
              <a:t>③自我破坏</a:t>
            </a:r>
            <a:endParaRPr lang="en-US" altLang="zh-CN" sz="1600" dirty="0"/>
          </a:p>
        </p:txBody>
      </p:sp>
      <p:sp>
        <p:nvSpPr>
          <p:cNvPr id="9" name="文本框 8"/>
          <p:cNvSpPr txBox="1"/>
          <p:nvPr/>
        </p:nvSpPr>
        <p:spPr>
          <a:xfrm>
            <a:off x="900430" y="970915"/>
            <a:ext cx="3075305"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（一）应对压力的方式</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cxnSp>
        <p:nvCxnSpPr>
          <p:cNvPr id="11" name="直接连接符 10"/>
          <p:cNvCxnSpPr/>
          <p:nvPr/>
        </p:nvCxnSpPr>
        <p:spPr>
          <a:xfrm flipV="1">
            <a:off x="4320766" y="1638774"/>
            <a:ext cx="6487" cy="22670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4717606" y="1672854"/>
            <a:ext cx="4462167" cy="1927451"/>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(2)</a:t>
            </a:r>
            <a:r>
              <a:rPr lang="zh-CN" altLang="en-US" b="1" dirty="0">
                <a:solidFill>
                  <a:schemeClr val="accent1"/>
                </a:solidFill>
                <a:latin typeface="微软雅黑" panose="020B0503020204020204" pitchFamily="34" charset="-122"/>
                <a:ea typeface="微软雅黑" panose="020B0503020204020204" pitchFamily="34" charset="-122"/>
              </a:rPr>
              <a:t>积极的应对方式</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①加强自我生活管理</a:t>
            </a:r>
            <a:endParaRPr lang="en-US" altLang="zh-CN" sz="1600" dirty="0"/>
          </a:p>
          <a:p>
            <a:pPr>
              <a:lnSpc>
                <a:spcPct val="150000"/>
              </a:lnSpc>
            </a:pPr>
            <a:r>
              <a:rPr lang="en-US" altLang="zh-CN" sz="1600" dirty="0"/>
              <a:t>②</a:t>
            </a:r>
            <a:r>
              <a:rPr lang="zh-CN" altLang="en-US" sz="1600" dirty="0"/>
              <a:t>调控自己的情绪，学会暂时性应对</a:t>
            </a:r>
            <a:endParaRPr lang="en-US" altLang="zh-CN" sz="1600" dirty="0"/>
          </a:p>
          <a:p>
            <a:pPr>
              <a:lnSpc>
                <a:spcPct val="150000"/>
              </a:lnSpc>
            </a:pPr>
            <a:r>
              <a:rPr lang="zh-CN" altLang="en-US" sz="1600" dirty="0"/>
              <a:t>③生理放松</a:t>
            </a:r>
            <a:endParaRPr lang="en-US" altLang="zh-CN" sz="1600" dirty="0"/>
          </a:p>
          <a:p>
            <a:pPr>
              <a:lnSpc>
                <a:spcPct val="150000"/>
              </a:lnSpc>
            </a:pPr>
            <a:r>
              <a:rPr lang="zh-CN" altLang="en-US" sz="1600" dirty="0"/>
              <a:t>④建立良好的人际支持系统</a:t>
            </a:r>
            <a:endParaRPr lang="zh-CN" altLang="en-US" sz="1600" dirty="0">
              <a:latin typeface="楷体" panose="02010609060101010101" pitchFamily="2" charset="-122"/>
              <a:ea typeface="楷体" panose="02010609060101010101" pitchFamily="2" charset="-122"/>
            </a:endParaRPr>
          </a:p>
        </p:txBody>
      </p:sp>
      <p:sp>
        <p:nvSpPr>
          <p:cNvPr id="7" name="文本框 6"/>
          <p:cNvSpPr txBox="1"/>
          <p:nvPr/>
        </p:nvSpPr>
        <p:spPr>
          <a:xfrm>
            <a:off x="2844602" y="356213"/>
            <a:ext cx="2952327"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三、压力管理的方法</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540346" y="1564376"/>
            <a:ext cx="8280920" cy="3425618"/>
          </a:xfrm>
          <a:prstGeom prst="rect">
            <a:avLst/>
          </a:prstGeom>
          <a:noFill/>
        </p:spPr>
        <p:txBody>
          <a:bodyPr wrap="square">
            <a:spAutoFit/>
          </a:bodyPr>
          <a:lstStyle/>
          <a:p>
            <a:pPr>
              <a:lnSpc>
                <a:spcPct val="150000"/>
              </a:lnSpc>
            </a:pPr>
            <a:r>
              <a:rPr lang="zh-CN" altLang="en-US" sz="1600" b="1" dirty="0">
                <a:solidFill>
                  <a:schemeClr val="accent1"/>
                </a:solidFill>
              </a:rPr>
              <a:t>①防御行为</a:t>
            </a:r>
            <a:endParaRPr lang="en-US" altLang="zh-CN" sz="1600" b="1" dirty="0">
              <a:solidFill>
                <a:schemeClr val="accent1"/>
              </a:solidFill>
            </a:endParaRPr>
          </a:p>
          <a:p>
            <a:pPr>
              <a:lnSpc>
                <a:spcPct val="150000"/>
              </a:lnSpc>
            </a:pPr>
            <a:r>
              <a:rPr lang="zh-CN" altLang="en-US" sz="1400" dirty="0"/>
              <a:t>心理学提到的防御行为中有两种消极的方式：一是压抑，二是否认。虽然这些防御行为使得我们在当时能够应对压力情境，但实际上这只是一个“缓兵之计”。如果过分运用防御机制，可能会令我们陷入一种恶性循环的怪圈。</a:t>
            </a:r>
            <a:endParaRPr lang="en-US" altLang="zh-CN" sz="1400" dirty="0"/>
          </a:p>
          <a:p>
            <a:pPr>
              <a:lnSpc>
                <a:spcPct val="150000"/>
              </a:lnSpc>
            </a:pPr>
            <a:r>
              <a:rPr lang="zh-CN" altLang="en-US" sz="1600" b="1" dirty="0">
                <a:solidFill>
                  <a:schemeClr val="accent2"/>
                </a:solidFill>
              </a:rPr>
              <a:t> ②药物滥用</a:t>
            </a:r>
            <a:endParaRPr lang="en-US" altLang="zh-CN" sz="1600" b="1" dirty="0">
              <a:solidFill>
                <a:schemeClr val="accent2"/>
              </a:solidFill>
            </a:endParaRPr>
          </a:p>
          <a:p>
            <a:pPr>
              <a:lnSpc>
                <a:spcPct val="150000"/>
              </a:lnSpc>
            </a:pPr>
            <a:r>
              <a:rPr lang="zh-CN" altLang="en-US" sz="1400" dirty="0"/>
              <a:t>有些人面对压力会产生头痛、失眠的症状，于是就去吃一些能够使人镇定的药物，如安眠药。这种做法忽视了我们的身体发出的警讯，我们可能需要的不是药物而是减压或休息。</a:t>
            </a:r>
            <a:endParaRPr lang="en-US" altLang="zh-CN" sz="1400" dirty="0"/>
          </a:p>
          <a:p>
            <a:pPr>
              <a:lnSpc>
                <a:spcPct val="150000"/>
              </a:lnSpc>
            </a:pPr>
            <a:r>
              <a:rPr lang="en-US" altLang="zh-CN" sz="1600" b="1" dirty="0">
                <a:solidFill>
                  <a:schemeClr val="accent1"/>
                </a:solidFill>
              </a:rPr>
              <a:t> </a:t>
            </a:r>
            <a:r>
              <a:rPr lang="zh-CN" altLang="en-US" sz="1600" b="1" dirty="0">
                <a:solidFill>
                  <a:schemeClr val="accent1"/>
                </a:solidFill>
              </a:rPr>
              <a:t>③自我破坏</a:t>
            </a:r>
            <a:endParaRPr lang="en-US" altLang="zh-CN" sz="1600" b="1" dirty="0">
              <a:solidFill>
                <a:schemeClr val="accent1"/>
              </a:solidFill>
            </a:endParaRPr>
          </a:p>
          <a:p>
            <a:pPr>
              <a:lnSpc>
                <a:spcPct val="150000"/>
              </a:lnSpc>
            </a:pPr>
            <a:r>
              <a:rPr lang="zh-CN" altLang="en-US" sz="1400" dirty="0"/>
              <a:t>女性面对压力时有两个典型且独特的反应：一个是情绪化地吃东西，另一个是逛街购物。就好像我们把钱花出去就能痛快了，或者把压力吞进肚子里就是排解了，但实际上很多人反映这并不奏效。</a:t>
            </a:r>
            <a:endParaRPr lang="en-US" altLang="zh-CN" sz="1400" dirty="0"/>
          </a:p>
        </p:txBody>
      </p:sp>
      <p:sp>
        <p:nvSpPr>
          <p:cNvPr id="10" name="文本框 9"/>
          <p:cNvSpPr txBox="1"/>
          <p:nvPr/>
        </p:nvSpPr>
        <p:spPr>
          <a:xfrm>
            <a:off x="684530" y="836295"/>
            <a:ext cx="2637155"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（一）应对压力的方式</a:t>
            </a:r>
            <a:endParaRPr lang="zh-CN" altLang="en-US" sz="18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文本框 11"/>
          <p:cNvSpPr txBox="1"/>
          <p:nvPr/>
        </p:nvSpPr>
        <p:spPr>
          <a:xfrm>
            <a:off x="611857" y="1276650"/>
            <a:ext cx="2160240" cy="368300"/>
          </a:xfrm>
          <a:prstGeom prst="rect">
            <a:avLst/>
          </a:prstGeom>
          <a:noFill/>
        </p:spPr>
        <p:txBody>
          <a:bodyPr wrap="square">
            <a:spAutoFit/>
          </a:bodyPr>
          <a:lstStyle/>
          <a:p>
            <a:r>
              <a:rPr lang="en-US" altLang="zh-CN" u="sng" dirty="0"/>
              <a:t>1.</a:t>
            </a:r>
            <a:r>
              <a:rPr lang="zh-CN" altLang="en-US" u="sng" dirty="0"/>
              <a:t>错误的应对方式</a:t>
            </a:r>
            <a:endParaRPr lang="zh-CN" altLang="en-US" u="sng" dirty="0"/>
          </a:p>
        </p:txBody>
      </p:sp>
      <p:sp>
        <p:nvSpPr>
          <p:cNvPr id="7" name="文本框 6"/>
          <p:cNvSpPr txBox="1"/>
          <p:nvPr/>
        </p:nvSpPr>
        <p:spPr>
          <a:xfrm>
            <a:off x="2844602" y="356213"/>
            <a:ext cx="295232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三、压力管理的方法</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24322" y="1204356"/>
            <a:ext cx="8640960" cy="3939540"/>
          </a:xfrm>
          <a:prstGeom prst="rect">
            <a:avLst/>
          </a:prstGeom>
          <a:noFill/>
        </p:spPr>
        <p:txBody>
          <a:bodyPr wrap="square">
            <a:spAutoFit/>
          </a:bodyPr>
          <a:lstStyle/>
          <a:p>
            <a:pPr>
              <a:lnSpc>
                <a:spcPct val="150000"/>
              </a:lnSpc>
            </a:pPr>
            <a:r>
              <a:rPr lang="zh-CN" altLang="en-US" sz="1600" b="1" dirty="0">
                <a:solidFill>
                  <a:schemeClr val="accent1"/>
                </a:solidFill>
              </a:rPr>
              <a:t>①加强自我生活管理</a:t>
            </a:r>
            <a:endParaRPr lang="en-US" altLang="zh-CN" sz="1600" b="1" dirty="0">
              <a:solidFill>
                <a:schemeClr val="accent1"/>
              </a:solidFill>
            </a:endParaRPr>
          </a:p>
          <a:p>
            <a:r>
              <a:rPr lang="zh-CN" altLang="en-US" sz="1400" dirty="0"/>
              <a:t>大学生首先需要学会的就是明白什么是对自己重要的，并牢记以下几点：把重要且紧急的事情排在首要的位置去做，然后再去做那些重要但不紧急的事情；对于那些紧急却不重要的事情不必亲为，授权别人去做即可；放弃那些不重要也不紧急的事情。</a:t>
            </a:r>
            <a:endParaRPr lang="en-US" altLang="zh-CN" sz="1400" dirty="0"/>
          </a:p>
          <a:p>
            <a:pPr>
              <a:lnSpc>
                <a:spcPct val="150000"/>
              </a:lnSpc>
            </a:pPr>
            <a:r>
              <a:rPr lang="en-US" altLang="zh-CN" sz="1600" b="1" dirty="0">
                <a:solidFill>
                  <a:schemeClr val="accent2"/>
                </a:solidFill>
              </a:rPr>
              <a:t>②</a:t>
            </a:r>
            <a:r>
              <a:rPr lang="zh-CN" altLang="en-US" sz="1600" b="1" dirty="0">
                <a:solidFill>
                  <a:schemeClr val="accent2"/>
                </a:solidFill>
              </a:rPr>
              <a:t>调控自己的情绪，学会暂时性应对</a:t>
            </a:r>
            <a:endParaRPr lang="en-US" altLang="zh-CN" sz="1600" b="1" dirty="0">
              <a:solidFill>
                <a:schemeClr val="accent2"/>
              </a:solidFill>
            </a:endParaRPr>
          </a:p>
          <a:p>
            <a:r>
              <a:rPr lang="zh-CN" altLang="en-US" sz="1400" dirty="0"/>
              <a:t>大学生如果不能改变使自己产生压力的事情，不妨改变一下自己对这些事情的认知，要让自己的思维更加开放，也让自己的生活更富弹性。</a:t>
            </a:r>
            <a:endParaRPr lang="en-US" altLang="zh-CN" sz="1400" dirty="0"/>
          </a:p>
          <a:p>
            <a:pPr>
              <a:lnSpc>
                <a:spcPct val="150000"/>
              </a:lnSpc>
            </a:pPr>
            <a:r>
              <a:rPr lang="zh-CN" altLang="en-US" sz="1600" b="1" dirty="0">
                <a:solidFill>
                  <a:schemeClr val="accent1"/>
                </a:solidFill>
              </a:rPr>
              <a:t> ③生理放松</a:t>
            </a:r>
            <a:endParaRPr lang="en-US" altLang="zh-CN" sz="1600" b="1" dirty="0">
              <a:solidFill>
                <a:schemeClr val="accent1"/>
              </a:solidFill>
            </a:endParaRPr>
          </a:p>
          <a:p>
            <a:r>
              <a:rPr lang="zh-CN" altLang="en-US" sz="1400" dirty="0"/>
              <a:t>在应激情境中，大家可以通过缓慢的深呼吸或简单的放松技巧，将心跳与呼吸调整到正常水平；而在日常的生活中大学生更要加强生理储备，如健康的饮食、定期足量的锻炼、充足的休息与适当的闲暇。有研究表明，音乐、艺术或宠物也能带给人慰藉；有时只是冲个热水澡或者大笑就会让自己精神抖擞。</a:t>
            </a:r>
            <a:endParaRPr lang="en-US" altLang="zh-CN" sz="1400" dirty="0"/>
          </a:p>
          <a:p>
            <a:pPr>
              <a:lnSpc>
                <a:spcPct val="150000"/>
              </a:lnSpc>
            </a:pPr>
            <a:r>
              <a:rPr lang="zh-CN" altLang="en-US" sz="1600" b="1" dirty="0">
                <a:solidFill>
                  <a:schemeClr val="accent2"/>
                </a:solidFill>
              </a:rPr>
              <a:t>④建立良好的人际支持系统</a:t>
            </a:r>
            <a:endParaRPr lang="en-US" altLang="zh-CN" sz="1600" b="1" dirty="0">
              <a:solidFill>
                <a:schemeClr val="accent2"/>
              </a:solidFill>
            </a:endParaRPr>
          </a:p>
          <a:p>
            <a:r>
              <a:rPr lang="zh-CN" altLang="en-US" sz="1400" dirty="0"/>
              <a:t>大学生应该建立一个强有力的人际支持体系，常与亲朋好友保持联系，让他们了解自己的生活、分担自己的痛苦；当自己遇到困难和挫折的时候，向他们倾诉，寻求理解和帮助以提升自尊与自信。大学生感觉到自己的压力增大时，应采用积极的应对方式，克服压力，积极生活。</a:t>
            </a:r>
            <a:endParaRPr lang="en-US" altLang="zh-CN" sz="1400" dirty="0"/>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468045" y="844317"/>
            <a:ext cx="2088232" cy="506730"/>
          </a:xfrm>
          <a:prstGeom prst="rect">
            <a:avLst/>
          </a:prstGeom>
          <a:noFill/>
        </p:spPr>
        <p:txBody>
          <a:bodyPr wrap="square">
            <a:spAutoFit/>
          </a:bodyPr>
          <a:lstStyle/>
          <a:p>
            <a:pPr>
              <a:lnSpc>
                <a:spcPct val="150000"/>
              </a:lnSpc>
            </a:pPr>
            <a:r>
              <a:rPr lang="en-US" altLang="zh-CN" sz="1800" dirty="0"/>
              <a:t>2.</a:t>
            </a:r>
            <a:r>
              <a:rPr lang="zh-CN" altLang="en-US" sz="1800" dirty="0"/>
              <a:t>积极的应对方式</a:t>
            </a:r>
            <a:endParaRPr lang="en-US" altLang="zh-CN" sz="1800" dirty="0"/>
          </a:p>
        </p:txBody>
      </p:sp>
      <p:sp>
        <p:nvSpPr>
          <p:cNvPr id="2" name="文本框 1"/>
          <p:cNvSpPr txBox="1"/>
          <p:nvPr/>
        </p:nvSpPr>
        <p:spPr>
          <a:xfrm>
            <a:off x="373380" y="586105"/>
            <a:ext cx="2803525" cy="368300"/>
          </a:xfrm>
          <a:prstGeom prst="rect">
            <a:avLst/>
          </a:prstGeom>
          <a:noFill/>
        </p:spPr>
        <p:txBody>
          <a:bodyPr wrap="square" rtlCol="0">
            <a:spAutoFit/>
          </a:bodyPr>
          <a:p>
            <a:r>
              <a:rPr lang="zh-CN" altLang="en-US" sz="1800" b="1" dirty="0">
                <a:latin typeface="微软雅黑" panose="020B0503020204020204" pitchFamily="34" charset="-122"/>
                <a:ea typeface="微软雅黑" panose="020B0503020204020204" pitchFamily="34" charset="-122"/>
              </a:rPr>
              <a:t>（一）应对压力的方式</a:t>
            </a:r>
            <a:endParaRPr lang="zh-CN" altLang="en-US" sz="1800" b="1" dirty="0">
              <a:latin typeface="微软雅黑" panose="020B0503020204020204" pitchFamily="34" charset="-122"/>
              <a:ea typeface="微软雅黑" panose="020B0503020204020204" pitchFamily="34" charset="-122"/>
            </a:endParaRPr>
          </a:p>
        </p:txBody>
      </p:sp>
      <p:sp>
        <p:nvSpPr>
          <p:cNvPr id="3" name="文本框 2"/>
          <p:cNvSpPr txBox="1"/>
          <p:nvPr/>
        </p:nvSpPr>
        <p:spPr>
          <a:xfrm>
            <a:off x="2916357" y="124438"/>
            <a:ext cx="2952327"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三、压力管理的方法</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96330" y="1404101"/>
            <a:ext cx="8352928" cy="2635465"/>
          </a:xfrm>
          <a:prstGeom prst="rect">
            <a:avLst/>
          </a:prstGeom>
          <a:noFill/>
        </p:spPr>
        <p:txBody>
          <a:bodyPr wrap="square">
            <a:spAutoFit/>
          </a:bodyPr>
          <a:lstStyle/>
          <a:p>
            <a:pPr>
              <a:lnSpc>
                <a:spcPct val="150000"/>
              </a:lnSpc>
            </a:pPr>
            <a:r>
              <a:rPr lang="zh-CN" altLang="en-US" sz="1600" dirty="0"/>
              <a:t>   大学生对于心理健康的认识程度与其心理健康状况之间存在显著的正相关关系。当大学生没有识别到压力时，他们就很少能主动有效地去管理，只有当压力积累到一定程度时才会想着去应对。</a:t>
            </a:r>
            <a:endParaRPr lang="en-US" altLang="zh-CN" sz="1600" dirty="0"/>
          </a:p>
          <a:p>
            <a:pPr>
              <a:lnSpc>
                <a:spcPct val="150000"/>
              </a:lnSpc>
            </a:pPr>
            <a:r>
              <a:rPr lang="zh-CN" altLang="en-US" sz="1600" dirty="0"/>
              <a:t>   为此，学校有必要在大学生中开展压力管理训练，帮助大学生识别压力的生理反应特征和心理反应特征，提高大学生对压力的认知；帮助大学生学会如何识别压力，同时，也要使他们认识到个体认知在压力应对中的重要作用。这样就会使大学生在压力加剧前就有足够的心理能量来面对和控制压力。</a:t>
            </a:r>
            <a:endParaRPr lang="en-US" altLang="zh-CN" sz="1600" dirty="0"/>
          </a:p>
        </p:txBody>
      </p:sp>
      <p:sp>
        <p:nvSpPr>
          <p:cNvPr id="10" name="文本框 9"/>
          <p:cNvSpPr txBox="1"/>
          <p:nvPr/>
        </p:nvSpPr>
        <p:spPr>
          <a:xfrm>
            <a:off x="683895" y="726440"/>
            <a:ext cx="2706370"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（二）压力管理策略</a:t>
            </a:r>
            <a:endParaRPr lang="zh-CN" altLang="en-US" sz="18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文本框 11"/>
          <p:cNvSpPr txBox="1"/>
          <p:nvPr/>
        </p:nvSpPr>
        <p:spPr>
          <a:xfrm>
            <a:off x="611952" y="1094823"/>
            <a:ext cx="4572000" cy="337185"/>
          </a:xfrm>
          <a:prstGeom prst="rect">
            <a:avLst/>
          </a:prstGeom>
          <a:noFill/>
        </p:spPr>
        <p:txBody>
          <a:bodyPr wrap="square">
            <a:spAutoFit/>
          </a:bodyPr>
          <a:lstStyle/>
          <a:p>
            <a:r>
              <a:rPr lang="en-US" altLang="zh-CN" sz="1600" b="1" dirty="0"/>
              <a:t>1.</a:t>
            </a:r>
            <a:r>
              <a:rPr lang="zh-CN" altLang="en-US" sz="1600" b="1" dirty="0"/>
              <a:t>对压力的认知是对压力有效管理的前奏</a:t>
            </a:r>
            <a:endParaRPr lang="zh-CN" altLang="en-US" sz="1600" b="1" dirty="0"/>
          </a:p>
        </p:txBody>
      </p:sp>
      <p:sp>
        <p:nvSpPr>
          <p:cNvPr id="4" name="文本框 3"/>
          <p:cNvSpPr txBox="1"/>
          <p:nvPr/>
        </p:nvSpPr>
        <p:spPr>
          <a:xfrm>
            <a:off x="2916357" y="230483"/>
            <a:ext cx="2952327"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三、压力管理的方法</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67952" y="1347894"/>
            <a:ext cx="8144913" cy="3743461"/>
          </a:xfrm>
          <a:prstGeom prst="rect">
            <a:avLst/>
          </a:prstGeom>
          <a:noFill/>
        </p:spPr>
        <p:txBody>
          <a:bodyPr wrap="square">
            <a:spAutoFit/>
          </a:bodyPr>
          <a:lstStyle/>
          <a:p>
            <a:pPr>
              <a:lnSpc>
                <a:spcPct val="150000"/>
              </a:lnSpc>
            </a:pPr>
            <a:r>
              <a:rPr lang="zh-CN" altLang="en-US" sz="1600" dirty="0"/>
              <a:t>压力管理训练则主要是指个体采取一些方法来增强自身应对压力情景、事件和由此引起的负面情绪的能力。</a:t>
            </a:r>
            <a:endParaRPr lang="en-US" altLang="zh-CN" sz="1600" dirty="0"/>
          </a:p>
          <a:p>
            <a:pPr>
              <a:lnSpc>
                <a:spcPct val="150000"/>
              </a:lnSpc>
            </a:pPr>
            <a:r>
              <a:rPr lang="zh-CN" altLang="en-US" sz="1600" b="1" dirty="0">
                <a:solidFill>
                  <a:schemeClr val="accent1"/>
                </a:solidFill>
              </a:rPr>
              <a:t>①提高对压力源的有效应对能力</a:t>
            </a:r>
            <a:endParaRPr lang="en-US" altLang="zh-CN" sz="1600" b="1" dirty="0">
              <a:solidFill>
                <a:schemeClr val="accent1"/>
              </a:solidFill>
            </a:endParaRPr>
          </a:p>
          <a:p>
            <a:pPr>
              <a:lnSpc>
                <a:spcPct val="150000"/>
              </a:lnSpc>
            </a:pPr>
            <a:r>
              <a:rPr lang="zh-CN" altLang="en-US" sz="1600" dirty="0"/>
              <a:t>压力源是导致压力产生的压力事件和压力情境。常见的压力源的应对策略有两方面：一是利用自身资源和求助社会，解决面对的问题；二是面对那些无法解决的问题，可以暂时远离压力情境和压力事件。</a:t>
            </a:r>
            <a:endParaRPr lang="en-US" altLang="zh-CN" sz="1600" dirty="0"/>
          </a:p>
          <a:p>
            <a:pPr>
              <a:lnSpc>
                <a:spcPct val="150000"/>
              </a:lnSpc>
            </a:pPr>
            <a:r>
              <a:rPr lang="zh-CN" altLang="en-US" sz="1600" b="1" dirty="0">
                <a:solidFill>
                  <a:schemeClr val="accent2"/>
                </a:solidFill>
              </a:rPr>
              <a:t>②正确对待压力</a:t>
            </a:r>
            <a:endParaRPr lang="en-US" altLang="zh-CN" sz="1600" b="1" dirty="0">
              <a:solidFill>
                <a:schemeClr val="accent2"/>
              </a:solidFill>
            </a:endParaRPr>
          </a:p>
          <a:p>
            <a:pPr>
              <a:lnSpc>
                <a:spcPct val="150000"/>
              </a:lnSpc>
            </a:pPr>
            <a:r>
              <a:rPr lang="zh-CN" altLang="en-US" sz="1600" dirty="0"/>
              <a:t>压力是普遍存在的，压力本身也具有两面性。大学生一定要树立正确的面对压力的态度。</a:t>
            </a:r>
            <a:endParaRPr lang="en-US" altLang="zh-CN" sz="1600" dirty="0"/>
          </a:p>
          <a:p>
            <a:pPr>
              <a:lnSpc>
                <a:spcPct val="150000"/>
              </a:lnSpc>
            </a:pPr>
            <a:r>
              <a:rPr lang="zh-CN" altLang="en-US" sz="1600" b="1" dirty="0">
                <a:solidFill>
                  <a:schemeClr val="accent1"/>
                </a:solidFill>
              </a:rPr>
              <a:t>③压力是机遇，也是一种精神力量，大学生要变压力为动力</a:t>
            </a:r>
            <a:endParaRPr lang="en-US" altLang="zh-CN" sz="1600" b="1" dirty="0">
              <a:solidFill>
                <a:schemeClr val="accent1"/>
              </a:solidFill>
            </a:endParaRPr>
          </a:p>
          <a:p>
            <a:pPr>
              <a:lnSpc>
                <a:spcPct val="150000"/>
              </a:lnSpc>
            </a:pPr>
            <a:r>
              <a:rPr lang="zh-CN" altLang="en-US" sz="1600" dirty="0"/>
              <a:t>调整状态，增强抗压力。</a:t>
            </a:r>
            <a:endParaRPr lang="zh-CN" altLang="en-US" sz="1600" dirty="0"/>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540316" y="1106679"/>
            <a:ext cx="4572000" cy="368300"/>
          </a:xfrm>
          <a:prstGeom prst="rect">
            <a:avLst/>
          </a:prstGeom>
          <a:noFill/>
        </p:spPr>
        <p:txBody>
          <a:bodyPr wrap="square">
            <a:spAutoFit/>
          </a:bodyPr>
          <a:lstStyle/>
          <a:p>
            <a:r>
              <a:rPr lang="en-US" altLang="zh-CN" sz="1800" dirty="0"/>
              <a:t>2.</a:t>
            </a:r>
            <a:r>
              <a:rPr lang="zh-CN" altLang="en-US" sz="1800" dirty="0"/>
              <a:t>加强应对压力的策略训练。</a:t>
            </a:r>
            <a:endParaRPr lang="en-US" altLang="zh-CN" sz="1800" dirty="0"/>
          </a:p>
        </p:txBody>
      </p:sp>
      <p:sp>
        <p:nvSpPr>
          <p:cNvPr id="2" name="文本框 1"/>
          <p:cNvSpPr txBox="1"/>
          <p:nvPr/>
        </p:nvSpPr>
        <p:spPr>
          <a:xfrm>
            <a:off x="683895" y="726440"/>
            <a:ext cx="2706370" cy="368300"/>
          </a:xfrm>
          <a:prstGeom prst="rect">
            <a:avLst/>
          </a:prstGeom>
          <a:noFill/>
        </p:spPr>
        <p:txBody>
          <a:bodyPr wrap="square" rtlCol="0">
            <a:spAutoFit/>
          </a:bodyPr>
          <a:p>
            <a:r>
              <a:rPr lang="zh-CN" altLang="en-US" sz="1800" b="1" dirty="0">
                <a:latin typeface="微软雅黑" panose="020B0503020204020204" pitchFamily="34" charset="-122"/>
                <a:ea typeface="微软雅黑" panose="020B0503020204020204" pitchFamily="34" charset="-122"/>
              </a:rPr>
              <a:t>（二）压力管理策略</a:t>
            </a:r>
            <a:endParaRPr lang="zh-CN" altLang="en-US" sz="18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2916357" y="230483"/>
            <a:ext cx="2952327"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三、压力管理的方法</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4977980" cy="737235"/>
          </a:xfrm>
          <a:prstGeom prst="rect">
            <a:avLst/>
          </a:prstGeom>
          <a:noFill/>
        </p:spPr>
        <p:txBody>
          <a:bodyPr wrap="square" rtlCol="0">
            <a:spAutoFit/>
          </a:bodyPr>
          <a:p>
            <a:r>
              <a:rPr lang="zh-CN" altLang="en-US" sz="2100" b="1">
                <a:hlinkClick r:id="rId2" action="ppaction://hlinkfile"/>
              </a:rPr>
              <a:t>新形势下大学生职业生涯规划面临的机遇与挑战分析</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17240" y="848242"/>
            <a:ext cx="8511108" cy="4541520"/>
          </a:xfrm>
          <a:prstGeom prst="rect">
            <a:avLst/>
          </a:prstGeom>
          <a:noFill/>
        </p:spPr>
        <p:txBody>
          <a:bodyPr wrap="square">
            <a:spAutoFit/>
          </a:bodyPr>
          <a:lstStyle/>
          <a:p>
            <a:pPr algn="ctr"/>
            <a:r>
              <a:rPr lang="zh-CN" altLang="en-US" sz="1600" dirty="0"/>
              <a:t>   </a:t>
            </a:r>
            <a:r>
              <a:rPr lang="zh-CN" altLang="en-US" sz="1600" b="1" dirty="0"/>
              <a:t>神奇的“21 天”法则</a:t>
            </a:r>
            <a:endParaRPr lang="zh-CN" altLang="en-US" sz="1600" dirty="0"/>
          </a:p>
          <a:p>
            <a:pPr>
              <a:lnSpc>
                <a:spcPct val="120000"/>
              </a:lnSpc>
            </a:pPr>
            <a:r>
              <a:rPr lang="en-US" altLang="zh-CN" sz="1600" dirty="0"/>
              <a:t>        </a:t>
            </a:r>
            <a:r>
              <a:rPr lang="zh-CN" altLang="en-US" sz="1600" dirty="0"/>
              <a:t>世界著名心理学家威廉·詹姆斯有句名言：“播下一个行动，收获一种习惯；播下一种习惯，收获一种性格；播下一种性格，收获一种命运。”从这句满含哲理、逻辑递进关系的话中，我们可以充分领会优秀习惯的养成是多么重要，它关乎一个人未来的发展。</a:t>
            </a:r>
            <a:endParaRPr lang="zh-CN" altLang="en-US" sz="1600" dirty="0"/>
          </a:p>
          <a:p>
            <a:pPr>
              <a:lnSpc>
                <a:spcPct val="120000"/>
              </a:lnSpc>
            </a:pPr>
            <a:r>
              <a:rPr lang="en-US" altLang="zh-CN" sz="1600" dirty="0"/>
              <a:t>        </a:t>
            </a:r>
            <a:r>
              <a:rPr lang="zh-CN" altLang="en-US" sz="1600" dirty="0"/>
              <a:t>古希腊哲学家亚里士多德对于习惯养成给出了定义：“人的行为总是一再重复，因此，卓越的不是单一的举动，而是习惯，人是被习惯所塑造的，优异的结果来自良好的习惯，而非一时的行动科学研究表明，一个人养成一个好习惯，需要连续坚持三周的时间，也就是神奇的“21天”法则。这一过程可以分为以下三个阶段。</a:t>
            </a:r>
            <a:endParaRPr lang="zh-CN" altLang="en-US" sz="1600" dirty="0"/>
          </a:p>
          <a:p>
            <a:pPr>
              <a:lnSpc>
                <a:spcPct val="120000"/>
              </a:lnSpc>
            </a:pPr>
            <a:r>
              <a:rPr lang="zh-CN" altLang="en-US" sz="1600" dirty="0"/>
              <a:t>第一阶段：第 1 至第 7 天。这是人们充满斗志、勇敢起步的时期，每个人都兴致满满，认为自己能够坚持下去，保持住自己的好习惯。</a:t>
            </a:r>
            <a:endParaRPr lang="zh-CN" altLang="en-US" sz="1600" dirty="0"/>
          </a:p>
          <a:p>
            <a:pPr>
              <a:lnSpc>
                <a:spcPct val="120000"/>
              </a:lnSpc>
            </a:pPr>
            <a:r>
              <a:rPr lang="zh-CN" altLang="en-US" sz="1600" dirty="0"/>
              <a:t>第二阶段：第 8 至第 14 天。这是人们的斗志开始消磨的时期，大多数人开始感到有些累，觉得有点难。所谓“今天很残酷，明天更残酷，后天会很美好，但绝大多数人倒在了明天的晚</a:t>
            </a:r>
            <a:endParaRPr lang="zh-CN" altLang="en-US" sz="1600" dirty="0"/>
          </a:p>
          <a:p>
            <a:pPr>
              <a:lnSpc>
                <a:spcPct val="120000"/>
              </a:lnSpc>
            </a:pPr>
            <a:r>
              <a:rPr lang="zh-CN" altLang="en-US" sz="1600" dirty="0"/>
              <a:t>上”，说的正是这一阶段。如果有放弃的机会，许多人会马上选择放弃，如果能给自己积极的心理暗示，熬过今天，就是最好的自己。</a:t>
            </a:r>
            <a:endParaRPr lang="zh-CN" altLang="en-US" sz="1600" dirty="0"/>
          </a:p>
          <a:p>
            <a:pPr>
              <a:lnSpc>
                <a:spcPct val="150000"/>
              </a:lnSpc>
            </a:pPr>
            <a:endParaRPr lang="zh-CN" altLang="en-US" sz="1600" dirty="0"/>
          </a:p>
        </p:txBody>
      </p:sp>
      <p:sp>
        <p:nvSpPr>
          <p:cNvPr id="10" name="PA-A000320150714E26PPSH-4285"/>
          <p:cNvSpPr/>
          <p:nvPr>
            <p:custDataLst>
              <p:tags r:id="rId1"/>
            </p:custDataLst>
          </p:nvPr>
        </p:nvSpPr>
        <p:spPr bwMode="auto">
          <a:xfrm>
            <a:off x="180340" y="124460"/>
            <a:ext cx="374650" cy="347980"/>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11" name="文本框 10"/>
          <p:cNvSpPr txBox="1"/>
          <p:nvPr/>
        </p:nvSpPr>
        <p:spPr>
          <a:xfrm>
            <a:off x="599464" y="67409"/>
            <a:ext cx="6912768" cy="46037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案例导入</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586" y="2130819"/>
            <a:ext cx="2664019" cy="523348"/>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情绪管理</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04</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0" name="文本框 9"/>
          <p:cNvSpPr txBox="1"/>
          <p:nvPr/>
        </p:nvSpPr>
        <p:spPr>
          <a:xfrm>
            <a:off x="3278206" y="232836"/>
            <a:ext cx="208512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一、认知情绪</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grpSp>
        <p:nvGrpSpPr>
          <p:cNvPr id="12" name="千图PPT彼岸天：ID 8661124库_组合 37"/>
          <p:cNvGrpSpPr/>
          <p:nvPr>
            <p:custDataLst>
              <p:tags r:id="rId1"/>
            </p:custDataLst>
          </p:nvPr>
        </p:nvGrpSpPr>
        <p:grpSpPr>
          <a:xfrm>
            <a:off x="2638350" y="1830773"/>
            <a:ext cx="1174379" cy="2397508"/>
            <a:chOff x="3361622" y="2442503"/>
            <a:chExt cx="2471772" cy="3857169"/>
          </a:xfrm>
          <a:solidFill>
            <a:schemeClr val="tx1">
              <a:lumMod val="75000"/>
              <a:lumOff val="25000"/>
            </a:schemeClr>
          </a:solidFill>
        </p:grpSpPr>
        <p:sp>
          <p:nvSpPr>
            <p:cNvPr id="14" name="Straight Connector 39"/>
            <p:cNvSpPr/>
            <p:nvPr/>
          </p:nvSpPr>
          <p:spPr bwMode="auto">
            <a:xfrm flipH="1">
              <a:off x="3428401" y="2531743"/>
              <a:ext cx="2301122" cy="1421779"/>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5" name="Straight Connector 40"/>
            <p:cNvSpPr/>
            <p:nvPr/>
          </p:nvSpPr>
          <p:spPr bwMode="auto">
            <a:xfrm>
              <a:off x="3428397" y="3974831"/>
              <a:ext cx="2282831" cy="2242510"/>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7" name="Straight Connector 41"/>
            <p:cNvSpPr/>
            <p:nvPr/>
          </p:nvSpPr>
          <p:spPr bwMode="auto">
            <a:xfrm flipV="1">
              <a:off x="3466756" y="3953522"/>
              <a:ext cx="2155763" cy="12787"/>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23" name="Oval 47"/>
            <p:cNvSpPr/>
            <p:nvPr/>
          </p:nvSpPr>
          <p:spPr>
            <a:xfrm>
              <a:off x="5704232" y="2442503"/>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 name="Oval 48"/>
            <p:cNvSpPr/>
            <p:nvPr/>
          </p:nvSpPr>
          <p:spPr>
            <a:xfrm>
              <a:off x="5704232" y="3918756"/>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 name="Oval 49"/>
            <p:cNvSpPr/>
            <p:nvPr/>
          </p:nvSpPr>
          <p:spPr>
            <a:xfrm>
              <a:off x="5751065" y="6217342"/>
              <a:ext cx="82329"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7" name="Oval 50"/>
            <p:cNvSpPr/>
            <p:nvPr/>
          </p:nvSpPr>
          <p:spPr>
            <a:xfrm>
              <a:off x="3361622" y="3918756"/>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sp>
        <p:nvSpPr>
          <p:cNvPr id="31" name="Rectangle 4"/>
          <p:cNvSpPr/>
          <p:nvPr/>
        </p:nvSpPr>
        <p:spPr>
          <a:xfrm flipH="1">
            <a:off x="3856355" y="1584960"/>
            <a:ext cx="2632075" cy="546100"/>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lIns="900000" anchor="ctr">
            <a:normAutofit/>
          </a:bodyPr>
          <a:lstStyle/>
          <a:p>
            <a:pPr marL="0" lvl="1"/>
            <a:endParaRPr lang="zh-CN" altLang="en-US" sz="1865" b="1" dirty="0">
              <a:solidFill>
                <a:schemeClr val="accent2"/>
              </a:solidFill>
              <a:cs typeface="+mn-ea"/>
              <a:sym typeface="+mn-lt"/>
            </a:endParaRPr>
          </a:p>
        </p:txBody>
      </p:sp>
      <p:sp>
        <p:nvSpPr>
          <p:cNvPr id="35" name="Rectangle 9"/>
          <p:cNvSpPr/>
          <p:nvPr/>
        </p:nvSpPr>
        <p:spPr>
          <a:xfrm flipH="1">
            <a:off x="3870318" y="2342102"/>
            <a:ext cx="2356706" cy="538525"/>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none" lIns="900000" anchor="ctr">
            <a:normAutofit/>
          </a:bodyPr>
          <a:lstStyle/>
          <a:p>
            <a:pPr marL="0" lvl="1"/>
            <a:endParaRPr lang="zh-CN" altLang="en-US" sz="1865" b="1" dirty="0">
              <a:solidFill>
                <a:schemeClr val="accent4"/>
              </a:solidFill>
              <a:cs typeface="+mn-ea"/>
              <a:sym typeface="+mn-lt"/>
            </a:endParaRPr>
          </a:p>
        </p:txBody>
      </p:sp>
      <p:sp>
        <p:nvSpPr>
          <p:cNvPr id="40" name="Rectangle 24"/>
          <p:cNvSpPr/>
          <p:nvPr/>
        </p:nvSpPr>
        <p:spPr>
          <a:xfrm>
            <a:off x="957029" y="2594183"/>
            <a:ext cx="1669022" cy="372871"/>
          </a:xfrm>
          <a:prstGeom prst="rect">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none" rIns="900000" anchor="ctr">
            <a:normAutofit lnSpcReduction="10000"/>
          </a:bodyPr>
          <a:lstStyle/>
          <a:p>
            <a:r>
              <a:rPr lang="zh-CN" altLang="en-US" sz="2000" b="1" dirty="0">
                <a:solidFill>
                  <a:schemeClr val="accent1"/>
                </a:solidFill>
                <a:latin typeface="微软雅黑" panose="020B0503020204020204" pitchFamily="34" charset="-122"/>
                <a:ea typeface="微软雅黑" panose="020B0503020204020204" pitchFamily="34" charset="-122"/>
              </a:rPr>
              <a:t>一、认知情绪</a:t>
            </a:r>
            <a:endParaRPr lang="zh-CN" altLang="en-US" sz="2000" b="1" dirty="0">
              <a:solidFill>
                <a:schemeClr val="accent1"/>
              </a:solidFill>
              <a:latin typeface="微软雅黑" panose="020B0503020204020204" pitchFamily="34" charset="-122"/>
              <a:ea typeface="微软雅黑" panose="020B0503020204020204" pitchFamily="34" charset="-122"/>
            </a:endParaRPr>
          </a:p>
        </p:txBody>
      </p:sp>
      <p:sp>
        <p:nvSpPr>
          <p:cNvPr id="45" name="Rectangle 14"/>
          <p:cNvSpPr/>
          <p:nvPr/>
        </p:nvSpPr>
        <p:spPr>
          <a:xfrm flipH="1">
            <a:off x="3862770" y="3154945"/>
            <a:ext cx="2356706" cy="538525"/>
          </a:xfrm>
          <a:prstGeom prst="rect">
            <a:avLst/>
          </a:pr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900000" anchor="ctr">
            <a:normAutofit/>
          </a:bodyPr>
          <a:lstStyle/>
          <a:p>
            <a:pPr marL="0" lvl="1"/>
            <a:endParaRPr lang="zh-CN" altLang="en-US" sz="1865" b="1" dirty="0">
              <a:solidFill>
                <a:schemeClr val="accent6"/>
              </a:solidFill>
              <a:cs typeface="+mn-ea"/>
              <a:sym typeface="+mn-lt"/>
            </a:endParaRPr>
          </a:p>
        </p:txBody>
      </p:sp>
      <p:sp>
        <p:nvSpPr>
          <p:cNvPr id="48" name="文本框 47"/>
          <p:cNvSpPr txBox="1"/>
          <p:nvPr/>
        </p:nvSpPr>
        <p:spPr>
          <a:xfrm>
            <a:off x="3829301" y="2419138"/>
            <a:ext cx="2496715" cy="368300"/>
          </a:xfrm>
          <a:prstGeom prst="rect">
            <a:avLst/>
          </a:prstGeom>
          <a:noFill/>
        </p:spPr>
        <p:txBody>
          <a:bodyPr wrap="square">
            <a:spAutoFit/>
          </a:bodyPr>
          <a:lstStyle/>
          <a:p>
            <a:r>
              <a:rPr lang="zh-CN" altLang="en-US" b="1" dirty="0">
                <a:solidFill>
                  <a:schemeClr val="accent2"/>
                </a:solidFill>
                <a:latin typeface="微软雅黑" panose="020B0503020204020204" pitchFamily="34" charset="-122"/>
                <a:ea typeface="微软雅黑" panose="020B0503020204020204" pitchFamily="34" charset="-122"/>
              </a:rPr>
              <a:t>（二）情绪的特点</a:t>
            </a:r>
            <a:endParaRPr lang="zh-CN" altLang="en-US" b="1" dirty="0">
              <a:solidFill>
                <a:schemeClr val="accent2"/>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3785902" y="1665285"/>
            <a:ext cx="4572000" cy="368300"/>
          </a:xfrm>
          <a:prstGeom prst="rect">
            <a:avLst/>
          </a:prstGeom>
          <a:noFill/>
        </p:spPr>
        <p:txBody>
          <a:bodyPr wrap="square">
            <a:spAutoFit/>
          </a:bodyPr>
          <a:lstStyle/>
          <a:p>
            <a:r>
              <a:rPr lang="zh-CN" altLang="en-US" sz="1800" b="1" dirty="0">
                <a:solidFill>
                  <a:schemeClr val="accent2"/>
                </a:solidFill>
                <a:latin typeface="微软雅黑" panose="020B0503020204020204" pitchFamily="34" charset="-122"/>
                <a:ea typeface="微软雅黑" panose="020B0503020204020204" pitchFamily="34" charset="-122"/>
              </a:rPr>
              <a:t>（一）情绪的表现和功能</a:t>
            </a:r>
            <a:endParaRPr lang="zh-CN" altLang="en-US" b="1" dirty="0">
              <a:solidFill>
                <a:schemeClr val="accent2"/>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3804896" y="3233184"/>
            <a:ext cx="2496714" cy="368300"/>
          </a:xfrm>
          <a:prstGeom prst="rect">
            <a:avLst/>
          </a:prstGeom>
          <a:noFill/>
        </p:spPr>
        <p:txBody>
          <a:bodyPr wrap="square">
            <a:spAutoFit/>
          </a:bodyPr>
          <a:lstStyle/>
          <a:p>
            <a:r>
              <a:rPr lang="zh-CN" altLang="en-US" b="1" dirty="0">
                <a:solidFill>
                  <a:schemeClr val="accent2"/>
                </a:solidFill>
                <a:latin typeface="微软雅黑" panose="020B0503020204020204" pitchFamily="34" charset="-122"/>
                <a:ea typeface="微软雅黑" panose="020B0503020204020204" pitchFamily="34" charset="-122"/>
              </a:rPr>
              <a:t>（三）情绪的种类</a:t>
            </a:r>
            <a:endParaRPr lang="zh-CN" altLang="en-US" b="1" dirty="0">
              <a:solidFill>
                <a:schemeClr val="accent2"/>
              </a:solidFill>
              <a:latin typeface="微软雅黑" panose="020B0503020204020204" pitchFamily="34" charset="-122"/>
              <a:ea typeface="微软雅黑" panose="020B0503020204020204" pitchFamily="34" charset="-122"/>
            </a:endParaRPr>
          </a:p>
        </p:txBody>
      </p:sp>
      <p:sp>
        <p:nvSpPr>
          <p:cNvPr id="20" name="Rectangle 14"/>
          <p:cNvSpPr/>
          <p:nvPr/>
        </p:nvSpPr>
        <p:spPr>
          <a:xfrm flipH="1">
            <a:off x="3850212" y="3987736"/>
            <a:ext cx="2376812" cy="538525"/>
          </a:xfrm>
          <a:prstGeom prst="rect">
            <a:avLst/>
          </a:pr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900000" anchor="ctr">
            <a:normAutofit/>
          </a:bodyPr>
          <a:lstStyle/>
          <a:p>
            <a:endParaRPr lang="zh-CN" altLang="en-US" sz="2000" b="1" dirty="0">
              <a:latin typeface="楷体" panose="02010609060101010101" pitchFamily="2" charset="-122"/>
              <a:ea typeface="楷体" panose="02010609060101010101" pitchFamily="2" charset="-122"/>
            </a:endParaRPr>
          </a:p>
        </p:txBody>
      </p:sp>
      <p:sp>
        <p:nvSpPr>
          <p:cNvPr id="21" name="文本框 20"/>
          <p:cNvSpPr txBox="1"/>
          <p:nvPr/>
        </p:nvSpPr>
        <p:spPr>
          <a:xfrm>
            <a:off x="3831656" y="4058106"/>
            <a:ext cx="2496714" cy="368300"/>
          </a:xfrm>
          <a:prstGeom prst="rect">
            <a:avLst/>
          </a:prstGeom>
          <a:noFill/>
        </p:spPr>
        <p:txBody>
          <a:bodyPr wrap="square">
            <a:spAutoFit/>
          </a:bodyPr>
          <a:lstStyle/>
          <a:p>
            <a:r>
              <a:rPr lang="zh-CN" altLang="en-US" b="1" dirty="0">
                <a:solidFill>
                  <a:schemeClr val="accent2"/>
                </a:solidFill>
                <a:latin typeface="微软雅黑" panose="020B0503020204020204" pitchFamily="34" charset="-122"/>
                <a:ea typeface="微软雅黑" panose="020B0503020204020204" pitchFamily="34" charset="-122"/>
              </a:rPr>
              <a:t>（四）影响情绪的因素</a:t>
            </a:r>
            <a:endParaRPr lang="zh-CN" altLang="en-US" b="1" dirty="0">
              <a:solidFill>
                <a:schemeClr val="accent2"/>
              </a:solidFill>
              <a:latin typeface="微软雅黑" panose="020B0503020204020204" pitchFamily="34" charset="-122"/>
              <a:ea typeface="微软雅黑" panose="020B0503020204020204" pitchFamily="34" charset="-122"/>
            </a:endParaRPr>
          </a:p>
        </p:txBody>
      </p:sp>
      <p:sp>
        <p:nvSpPr>
          <p:cNvPr id="22" name="Oval 48"/>
          <p:cNvSpPr/>
          <p:nvPr/>
        </p:nvSpPr>
        <p:spPr>
          <a:xfrm>
            <a:off x="3777629" y="3376309"/>
            <a:ext cx="39116" cy="51174"/>
          </a:xfrm>
          <a:prstGeom prst="ellipse">
            <a:avLst/>
          </a:prstGeom>
          <a:solidFill>
            <a:schemeClr val="tx1">
              <a:lumMod val="75000"/>
              <a:lumOff val="25000"/>
            </a:schemeClr>
          </a:solid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4" name="Straight Connector 41"/>
          <p:cNvSpPr/>
          <p:nvPr/>
        </p:nvSpPr>
        <p:spPr bwMode="auto">
          <a:xfrm>
            <a:off x="2638350" y="2783225"/>
            <a:ext cx="1135263" cy="593083"/>
          </a:xfrm>
          <a:prstGeom prst="line">
            <a:avLst/>
          </a:prstGeom>
          <a:solidFill>
            <a:schemeClr val="tx1">
              <a:lumMod val="75000"/>
              <a:lumOff val="25000"/>
            </a:schemeClr>
          </a:solid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1764482" y="1492424"/>
            <a:ext cx="2016224" cy="1942968"/>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(1)</a:t>
            </a:r>
            <a:r>
              <a:rPr lang="zh-CN" altLang="en-US" b="1" dirty="0">
                <a:solidFill>
                  <a:schemeClr val="accent2"/>
                </a:solidFill>
                <a:latin typeface="微软雅黑" panose="020B0503020204020204" pitchFamily="34" charset="-122"/>
                <a:ea typeface="微软雅黑" panose="020B0503020204020204" pitchFamily="34" charset="-122"/>
              </a:rPr>
              <a:t>情绪的表现</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b="1" dirty="0"/>
              <a:t>  ①生理唤醒</a:t>
            </a:r>
            <a:endParaRPr lang="en-US" altLang="zh-CN" sz="1600" b="1" dirty="0"/>
          </a:p>
          <a:p>
            <a:pPr>
              <a:lnSpc>
                <a:spcPct val="150000"/>
              </a:lnSpc>
            </a:pPr>
            <a:r>
              <a:rPr lang="zh-CN" altLang="en-US" sz="1600" b="1" dirty="0"/>
              <a:t>  ②主观感受</a:t>
            </a:r>
            <a:endParaRPr lang="en-US" altLang="zh-CN" sz="1600" b="1" dirty="0"/>
          </a:p>
          <a:p>
            <a:pPr>
              <a:lnSpc>
                <a:spcPct val="150000"/>
              </a:lnSpc>
            </a:pPr>
            <a:r>
              <a:rPr lang="zh-CN" altLang="en-US" sz="1600" b="1" dirty="0"/>
              <a:t>  ③认知过程</a:t>
            </a:r>
            <a:endParaRPr lang="en-US" altLang="zh-CN" sz="1600" b="1" dirty="0"/>
          </a:p>
          <a:p>
            <a:pPr>
              <a:lnSpc>
                <a:spcPct val="150000"/>
              </a:lnSpc>
            </a:pPr>
            <a:r>
              <a:rPr lang="zh-CN" altLang="en-US" sz="1600" b="1" dirty="0"/>
              <a:t>  ④行为反应  </a:t>
            </a:r>
            <a:endParaRPr lang="en-US" altLang="zh-CN" sz="1600" b="1" dirty="0"/>
          </a:p>
        </p:txBody>
      </p:sp>
      <p:sp>
        <p:nvSpPr>
          <p:cNvPr id="9" name="文本框 8"/>
          <p:cNvSpPr txBox="1"/>
          <p:nvPr/>
        </p:nvSpPr>
        <p:spPr>
          <a:xfrm>
            <a:off x="1836420" y="1060450"/>
            <a:ext cx="3098800"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（一）情绪的含义</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cxnSp>
        <p:nvCxnSpPr>
          <p:cNvPr id="11" name="直接连接符 10"/>
          <p:cNvCxnSpPr/>
          <p:nvPr/>
        </p:nvCxnSpPr>
        <p:spPr>
          <a:xfrm flipV="1">
            <a:off x="4320766" y="1638774"/>
            <a:ext cx="6487" cy="22670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4867313" y="1492424"/>
            <a:ext cx="2663500" cy="1204304"/>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(2)</a:t>
            </a:r>
            <a:r>
              <a:rPr lang="zh-CN" altLang="en-US" b="1" dirty="0">
                <a:solidFill>
                  <a:schemeClr val="accent1"/>
                </a:solidFill>
                <a:latin typeface="微软雅黑" panose="020B0503020204020204" pitchFamily="34" charset="-122"/>
                <a:ea typeface="微软雅黑" panose="020B0503020204020204" pitchFamily="34" charset="-122"/>
              </a:rPr>
              <a:t>情绪的功能</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b="1" dirty="0"/>
              <a:t>  ①动机功能</a:t>
            </a:r>
            <a:endParaRPr lang="en-US" altLang="zh-CN" sz="1600" b="1" dirty="0"/>
          </a:p>
          <a:p>
            <a:pPr>
              <a:lnSpc>
                <a:spcPct val="150000"/>
              </a:lnSpc>
            </a:pPr>
            <a:r>
              <a:rPr lang="zh-CN" altLang="en-US" sz="1600" b="1" dirty="0"/>
              <a:t>  ②社会功能</a:t>
            </a:r>
            <a:endParaRPr lang="en-US" altLang="zh-CN" sz="1600" b="1" dirty="0"/>
          </a:p>
        </p:txBody>
      </p:sp>
      <p:sp>
        <p:nvSpPr>
          <p:cNvPr id="2" name="文本框 1"/>
          <p:cNvSpPr txBox="1"/>
          <p:nvPr/>
        </p:nvSpPr>
        <p:spPr>
          <a:xfrm>
            <a:off x="3278206" y="232836"/>
            <a:ext cx="2085120"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一、认知情绪</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24322" y="1420674"/>
            <a:ext cx="8626535" cy="3508653"/>
          </a:xfrm>
          <a:prstGeom prst="rect">
            <a:avLst/>
          </a:prstGeom>
          <a:noFill/>
        </p:spPr>
        <p:txBody>
          <a:bodyPr wrap="square">
            <a:spAutoFit/>
          </a:bodyPr>
          <a:lstStyle/>
          <a:p>
            <a:pPr>
              <a:lnSpc>
                <a:spcPct val="150000"/>
              </a:lnSpc>
            </a:pPr>
            <a:r>
              <a:rPr lang="zh-CN" altLang="en-US" sz="1600" b="1" dirty="0">
                <a:solidFill>
                  <a:schemeClr val="accent1"/>
                </a:solidFill>
              </a:rPr>
              <a:t>①生理唤醒</a:t>
            </a:r>
            <a:endParaRPr lang="en-US" altLang="zh-CN" sz="1600" b="1" dirty="0">
              <a:solidFill>
                <a:schemeClr val="accent1"/>
              </a:solidFill>
            </a:endParaRPr>
          </a:p>
          <a:p>
            <a:r>
              <a:rPr lang="zh-CN" altLang="en-US" sz="1400" dirty="0"/>
              <a:t>情绪反应伴随人的大脑、神经系统和荷尔蒙的生理作用。强烈或持续的情绪反应会耗费个体的精力，从而削弱其对疾病的抵抗力。</a:t>
            </a:r>
            <a:endParaRPr lang="en-US" altLang="zh-CN" sz="1400" dirty="0"/>
          </a:p>
          <a:p>
            <a:pPr>
              <a:lnSpc>
                <a:spcPct val="150000"/>
              </a:lnSpc>
            </a:pPr>
            <a:r>
              <a:rPr lang="zh-CN" altLang="en-US" sz="1600" b="1" dirty="0">
                <a:solidFill>
                  <a:schemeClr val="accent2"/>
                </a:solidFill>
              </a:rPr>
              <a:t>②主观感受</a:t>
            </a:r>
            <a:endParaRPr lang="en-US" altLang="zh-CN" sz="1600" b="1" dirty="0">
              <a:solidFill>
                <a:schemeClr val="accent2"/>
              </a:solidFill>
            </a:endParaRPr>
          </a:p>
          <a:p>
            <a:r>
              <a:rPr lang="zh-CN" altLang="en-US" sz="1400" dirty="0"/>
              <a:t>情绪反映一个人的主观感受，即愉快或不愉快、喜欢或不喜欢等体验。因此，对一个人情绪的研究，在很大程度上要依靠于他的主观感受。</a:t>
            </a:r>
            <a:endParaRPr lang="en-US" altLang="zh-CN" sz="1400" dirty="0"/>
          </a:p>
          <a:p>
            <a:pPr>
              <a:lnSpc>
                <a:spcPct val="150000"/>
              </a:lnSpc>
            </a:pPr>
            <a:r>
              <a:rPr lang="zh-CN" altLang="en-US" sz="1600" b="1" dirty="0">
                <a:solidFill>
                  <a:schemeClr val="accent1"/>
                </a:solidFill>
              </a:rPr>
              <a:t>③认知过程</a:t>
            </a:r>
            <a:endParaRPr lang="en-US" altLang="zh-CN" sz="1600" b="1" dirty="0">
              <a:solidFill>
                <a:schemeClr val="accent1"/>
              </a:solidFill>
            </a:endParaRPr>
          </a:p>
          <a:p>
            <a:r>
              <a:rPr lang="zh-CN" altLang="en-US" sz="1400" dirty="0"/>
              <a:t>一个人的情绪涉及他的记忆、知觉、期望和解释等认知过程。个体对某个事件的认识会极大地影响着他对这个事件的看法和态度。</a:t>
            </a:r>
            <a:endParaRPr lang="en-US" altLang="zh-CN" sz="1400" dirty="0"/>
          </a:p>
          <a:p>
            <a:pPr>
              <a:lnSpc>
                <a:spcPct val="150000"/>
              </a:lnSpc>
            </a:pPr>
            <a:r>
              <a:rPr lang="zh-CN" altLang="en-US" sz="1600" b="1" dirty="0">
                <a:solidFill>
                  <a:schemeClr val="accent2"/>
                </a:solidFill>
              </a:rPr>
              <a:t>④行为反应</a:t>
            </a:r>
            <a:endParaRPr lang="en-US" altLang="zh-CN" sz="1600" b="1" dirty="0">
              <a:solidFill>
                <a:schemeClr val="accent2"/>
              </a:solidFill>
            </a:endParaRPr>
          </a:p>
          <a:p>
            <a:r>
              <a:rPr lang="zh-CN" altLang="en-US" sz="1400" dirty="0"/>
              <a:t>情绪还表现为许多行为反应，包括表达型反应和工具型反应。表达型反应是指一个人通过面部表情、手势姿势和声调语气等方式来帮助其表达自己的感受。工具型反应是指个体可以提高自身对环境的适应性的反应，如因忧虑而哭泣或因害怕危险而逃跑等。一般情况下，人们的情绪反应是以上四个方面的综合。</a:t>
            </a:r>
            <a:endParaRPr lang="en-US" altLang="zh-CN" sz="1400" dirty="0"/>
          </a:p>
        </p:txBody>
      </p:sp>
      <p:sp>
        <p:nvSpPr>
          <p:cNvPr id="9" name="文本框 8"/>
          <p:cNvSpPr txBox="1"/>
          <p:nvPr/>
        </p:nvSpPr>
        <p:spPr>
          <a:xfrm>
            <a:off x="252095" y="700405"/>
            <a:ext cx="3584575"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（一）情绪的表现和功能</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文本框 10"/>
          <p:cNvSpPr txBox="1"/>
          <p:nvPr/>
        </p:nvSpPr>
        <p:spPr>
          <a:xfrm>
            <a:off x="396428" y="1132382"/>
            <a:ext cx="1701890" cy="337185"/>
          </a:xfrm>
          <a:prstGeom prst="rect">
            <a:avLst/>
          </a:prstGeom>
          <a:noFill/>
        </p:spPr>
        <p:txBody>
          <a:bodyPr wrap="square">
            <a:spAutoFit/>
          </a:bodyPr>
          <a:lstStyle/>
          <a:p>
            <a:r>
              <a:rPr lang="en-US" altLang="zh-CN" sz="1600" dirty="0"/>
              <a:t>1.</a:t>
            </a:r>
            <a:r>
              <a:rPr lang="zh-CN" altLang="en-US" sz="1600" dirty="0"/>
              <a:t>情绪的表现</a:t>
            </a:r>
            <a:endParaRPr lang="zh-CN" altLang="en-US" sz="1600" dirty="0"/>
          </a:p>
        </p:txBody>
      </p:sp>
      <p:sp>
        <p:nvSpPr>
          <p:cNvPr id="2" name="文本框 1"/>
          <p:cNvSpPr txBox="1"/>
          <p:nvPr/>
        </p:nvSpPr>
        <p:spPr>
          <a:xfrm>
            <a:off x="3278206" y="232836"/>
            <a:ext cx="208512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一、认知情绪</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92789" y="1254955"/>
            <a:ext cx="8360010" cy="3412024"/>
          </a:xfrm>
          <a:prstGeom prst="rect">
            <a:avLst/>
          </a:prstGeom>
          <a:noFill/>
        </p:spPr>
        <p:txBody>
          <a:bodyPr wrap="square">
            <a:spAutoFit/>
          </a:bodyPr>
          <a:lstStyle/>
          <a:p>
            <a:pPr>
              <a:lnSpc>
                <a:spcPct val="150000"/>
              </a:lnSpc>
            </a:pPr>
            <a:r>
              <a:rPr lang="zh-CN" altLang="en-US" sz="1600" b="1" dirty="0">
                <a:solidFill>
                  <a:schemeClr val="accent2"/>
                </a:solidFill>
              </a:rPr>
              <a:t>①动机功能</a:t>
            </a:r>
            <a:endParaRPr lang="en-US" altLang="zh-CN" sz="1600" b="1" dirty="0">
              <a:solidFill>
                <a:schemeClr val="accent2"/>
              </a:solidFill>
            </a:endParaRPr>
          </a:p>
          <a:p>
            <a:pPr>
              <a:lnSpc>
                <a:spcPct val="150000"/>
              </a:lnSpc>
            </a:pPr>
            <a:r>
              <a:rPr lang="zh-CN" altLang="en-US" sz="1400" dirty="0"/>
              <a:t>情绪可以促进、引导并维持个体的行为，直到达到特定的目标。但是，情绪对人的行为动机也有反作用。当任务太难、太复杂时，如果人的情绪过于急躁和冒进，他的工作绩效也会</a:t>
            </a:r>
            <a:r>
              <a:rPr lang="zh-CN" altLang="en-US" sz="1600" dirty="0"/>
              <a:t>下滑。</a:t>
            </a:r>
            <a:endParaRPr lang="en-US" altLang="zh-CN" sz="1600" dirty="0"/>
          </a:p>
          <a:p>
            <a:pPr>
              <a:lnSpc>
                <a:spcPct val="150000"/>
              </a:lnSpc>
            </a:pPr>
            <a:r>
              <a:rPr lang="zh-CN" altLang="en-US" sz="1600" b="1" dirty="0">
                <a:solidFill>
                  <a:schemeClr val="accent1"/>
                </a:solidFill>
              </a:rPr>
              <a:t>②社会功能</a:t>
            </a:r>
            <a:endParaRPr lang="en-US" altLang="zh-CN" sz="1600" b="1" dirty="0">
              <a:solidFill>
                <a:schemeClr val="accent1"/>
              </a:solidFill>
            </a:endParaRPr>
          </a:p>
          <a:p>
            <a:pPr>
              <a:lnSpc>
                <a:spcPct val="150000"/>
              </a:lnSpc>
            </a:pPr>
            <a:r>
              <a:rPr lang="zh-CN" altLang="en-US" sz="1400" dirty="0"/>
              <a:t>当信息不能通过语言准确地表达出来时，情绪也是人际沟通与交流的重要手段。心理学家发现，在人际交往过程中，</a:t>
            </a:r>
            <a:r>
              <a:rPr lang="en-US" altLang="zh-CN" sz="1400" dirty="0"/>
              <a:t>70%</a:t>
            </a:r>
            <a:r>
              <a:rPr lang="zh-CN" altLang="en-US" sz="1400" dirty="0"/>
              <a:t>以上的信息是依靠非言语</a:t>
            </a:r>
            <a:r>
              <a:rPr lang="en-US" altLang="zh-CN" sz="1400" dirty="0"/>
              <a:t>(</a:t>
            </a:r>
            <a:r>
              <a:rPr lang="zh-CN" altLang="en-US" sz="1400" dirty="0"/>
              <a:t>如说话的语气、态度等</a:t>
            </a:r>
            <a:r>
              <a:rPr lang="en-US" altLang="zh-CN" sz="1400" dirty="0"/>
              <a:t>)</a:t>
            </a:r>
            <a:r>
              <a:rPr lang="zh-CN" altLang="en-US" sz="1400" dirty="0"/>
              <a:t>传达的。人们只有关注他人的各种情绪变化，并做出相应的回应，才能更好地适应周围的环境。</a:t>
            </a:r>
            <a:endParaRPr lang="en-US" altLang="zh-CN" sz="1400" dirty="0"/>
          </a:p>
          <a:p>
            <a:pPr>
              <a:lnSpc>
                <a:spcPct val="150000"/>
              </a:lnSpc>
            </a:pPr>
            <a:r>
              <a:rPr lang="zh-CN" altLang="en-US" sz="1400" dirty="0"/>
              <a:t>情绪的社会功能还体现在助人行为上。心理学家发现，当个体处于最佳情绪状态时，他们更愿意做出各种助人行为，当个体对自己的过失感到内疚时，也更愿意提供义务帮助，因为这样可以减轻他们心中的内疚感。</a:t>
            </a:r>
            <a:endParaRPr lang="zh-CN" altLang="en-US" sz="1200" dirty="0">
              <a:latin typeface="楷体" panose="02010609060101010101" pitchFamily="2" charset="-122"/>
              <a:ea typeface="楷体" panose="02010609060101010101" pitchFamily="2"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540306" y="983618"/>
            <a:ext cx="1656184" cy="368300"/>
          </a:xfrm>
          <a:prstGeom prst="rect">
            <a:avLst/>
          </a:prstGeom>
          <a:noFill/>
        </p:spPr>
        <p:txBody>
          <a:bodyPr wrap="square">
            <a:spAutoFit/>
          </a:bodyPr>
          <a:lstStyle/>
          <a:p>
            <a:r>
              <a:rPr lang="en-US" altLang="zh-CN" u="sng" dirty="0"/>
              <a:t>2.</a:t>
            </a:r>
            <a:r>
              <a:rPr lang="zh-CN" altLang="en-US" u="sng" dirty="0"/>
              <a:t>情绪的功能</a:t>
            </a:r>
            <a:endParaRPr lang="en-US" altLang="zh-CN" u="sng" dirty="0"/>
          </a:p>
        </p:txBody>
      </p:sp>
      <p:sp>
        <p:nvSpPr>
          <p:cNvPr id="2" name="文本框 1"/>
          <p:cNvSpPr txBox="1"/>
          <p:nvPr/>
        </p:nvSpPr>
        <p:spPr>
          <a:xfrm>
            <a:off x="3278206" y="232836"/>
            <a:ext cx="208512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一、认知情绪</a:t>
            </a:r>
            <a:endParaRPr lang="zh-CN" altLang="en-US" sz="24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252095" y="700405"/>
            <a:ext cx="3584575" cy="368300"/>
          </a:xfrm>
          <a:prstGeom prst="rect">
            <a:avLst/>
          </a:prstGeom>
          <a:noFill/>
        </p:spPr>
        <p:txBody>
          <a:bodyPr wrap="square" rtlCol="0">
            <a:spAutoFit/>
          </a:bodyPr>
          <a:p>
            <a:r>
              <a:rPr lang="zh-CN" altLang="en-US" sz="1800" b="1" dirty="0">
                <a:latin typeface="微软雅黑" panose="020B0503020204020204" pitchFamily="34" charset="-122"/>
                <a:ea typeface="微软雅黑" panose="020B0503020204020204" pitchFamily="34" charset="-122"/>
              </a:rPr>
              <a:t>（一）情绪的表现和功能</a:t>
            </a:r>
            <a:endParaRPr lang="zh-CN" altLang="en-US" sz="18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2241235" y="2747444"/>
            <a:ext cx="566836" cy="56561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a:p>
        </p:txBody>
      </p:sp>
      <p:sp>
        <p:nvSpPr>
          <p:cNvPr id="21" name="椭圆 20"/>
          <p:cNvSpPr/>
          <p:nvPr/>
        </p:nvSpPr>
        <p:spPr>
          <a:xfrm>
            <a:off x="3160647" y="3297264"/>
            <a:ext cx="283418" cy="283403"/>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2" name="椭圆 21"/>
          <p:cNvSpPr/>
          <p:nvPr/>
        </p:nvSpPr>
        <p:spPr>
          <a:xfrm>
            <a:off x="1369906" y="3390320"/>
            <a:ext cx="414410" cy="41319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3" name="椭圆 22"/>
          <p:cNvSpPr/>
          <p:nvPr/>
        </p:nvSpPr>
        <p:spPr>
          <a:xfrm>
            <a:off x="2548719" y="1701999"/>
            <a:ext cx="518704" cy="51867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12" name="文本框 11"/>
          <p:cNvSpPr txBox="1"/>
          <p:nvPr/>
        </p:nvSpPr>
        <p:spPr>
          <a:xfrm>
            <a:off x="4176349" y="1666913"/>
            <a:ext cx="3866160" cy="26035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pPr>
              <a:lnSpc>
                <a:spcPts val="1500"/>
              </a:lnSpc>
            </a:pPr>
            <a:r>
              <a:rPr lang="en-US" altLang="zh-CN" sz="1800" b="1" dirty="0">
                <a:latin typeface="微软雅黑" panose="020B0503020204020204" pitchFamily="34" charset="-122"/>
                <a:ea typeface="微软雅黑" panose="020B0503020204020204" pitchFamily="34" charset="-122"/>
              </a:rPr>
              <a:t>1.</a:t>
            </a:r>
            <a:r>
              <a:rPr lang="zh-CN" altLang="en-US" sz="1800" b="1" dirty="0">
                <a:latin typeface="微软雅黑" panose="020B0503020204020204" pitchFamily="34" charset="-122"/>
                <a:ea typeface="微软雅黑" panose="020B0503020204020204" pitchFamily="34" charset="-122"/>
              </a:rPr>
              <a:t>复杂性</a:t>
            </a:r>
            <a:endParaRPr lang="en-US" altLang="zh-CN" sz="1800" b="1" dirty="0">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4176349" y="2716560"/>
            <a:ext cx="3866160" cy="26035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pPr>
              <a:lnSpc>
                <a:spcPts val="1500"/>
              </a:lnSpc>
            </a:pPr>
            <a:r>
              <a:rPr lang="en-US" altLang="zh-CN" sz="1800" b="1" dirty="0">
                <a:latin typeface="微软雅黑" panose="020B0503020204020204" pitchFamily="34" charset="-122"/>
                <a:ea typeface="微软雅黑" panose="020B0503020204020204" pitchFamily="34" charset="-122"/>
              </a:rPr>
              <a:t>2.</a:t>
            </a:r>
            <a:r>
              <a:rPr lang="zh-CN" altLang="en-US" sz="1800" b="1" dirty="0">
                <a:latin typeface="微软雅黑" panose="020B0503020204020204" pitchFamily="34" charset="-122"/>
                <a:ea typeface="微软雅黑" panose="020B0503020204020204" pitchFamily="34" charset="-122"/>
              </a:rPr>
              <a:t>周期性</a:t>
            </a:r>
            <a:endParaRPr lang="en-US" altLang="zh-CN" sz="1800" b="1" dirty="0">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4177143" y="3766207"/>
            <a:ext cx="3866160" cy="26035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pPr>
              <a:lnSpc>
                <a:spcPts val="1500"/>
              </a:lnSpc>
            </a:pPr>
            <a:r>
              <a:rPr lang="en-US" altLang="zh-CN" sz="1800" b="1" dirty="0">
                <a:latin typeface="微软雅黑" panose="020B0503020204020204" pitchFamily="34" charset="-122"/>
                <a:ea typeface="微软雅黑" panose="020B0503020204020204" pitchFamily="34" charset="-122"/>
              </a:rPr>
              <a:t>3.</a:t>
            </a:r>
            <a:r>
              <a:rPr lang="zh-CN" altLang="en-US" sz="1800" b="1" dirty="0">
                <a:latin typeface="微软雅黑" panose="020B0503020204020204" pitchFamily="34" charset="-122"/>
                <a:ea typeface="微软雅黑" panose="020B0503020204020204" pitchFamily="34" charset="-122"/>
              </a:rPr>
              <a:t>普遍性</a:t>
            </a:r>
            <a:endParaRPr lang="en-US" altLang="zh-CN" sz="1800" b="1" dirty="0">
              <a:latin typeface="微软雅黑" panose="020B0503020204020204" pitchFamily="34" charset="-122"/>
              <a:ea typeface="微软雅黑" panose="020B0503020204020204" pitchFamily="34" charset="-122"/>
              <a:sym typeface="+mn-ea"/>
            </a:endParaRPr>
          </a:p>
        </p:txBody>
      </p:sp>
      <p:sp>
        <p:nvSpPr>
          <p:cNvPr id="18" name="矩形 23"/>
          <p:cNvSpPr>
            <a:spLocks noChangeArrowheads="1"/>
          </p:cNvSpPr>
          <p:nvPr/>
        </p:nvSpPr>
        <p:spPr bwMode="auto">
          <a:xfrm>
            <a:off x="527001" y="1343779"/>
            <a:ext cx="1875624" cy="1877658"/>
          </a:xfrm>
          <a:prstGeom prst="ellipse">
            <a:avLst/>
          </a:prstGeom>
          <a:blipFill dpi="0" rotWithShape="1">
            <a:blip r:embed="rId1"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19" name="矩形 24"/>
          <p:cNvSpPr>
            <a:spLocks noChangeArrowheads="1"/>
          </p:cNvSpPr>
          <p:nvPr/>
        </p:nvSpPr>
        <p:spPr bwMode="auto">
          <a:xfrm>
            <a:off x="2798342" y="2220675"/>
            <a:ext cx="982290" cy="956246"/>
          </a:xfrm>
          <a:prstGeom prst="ellipse">
            <a:avLst/>
          </a:prstGeom>
          <a:blipFill dpi="0" rotWithShape="1">
            <a:blip r:embed="rId2"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4" name="矩形 25"/>
          <p:cNvSpPr>
            <a:spLocks noChangeArrowheads="1"/>
          </p:cNvSpPr>
          <p:nvPr/>
        </p:nvSpPr>
        <p:spPr bwMode="auto">
          <a:xfrm>
            <a:off x="1915335" y="3390320"/>
            <a:ext cx="1199176" cy="1222044"/>
          </a:xfrm>
          <a:prstGeom prst="ellipse">
            <a:avLst/>
          </a:prstGeom>
          <a:blipFill dpi="0" rotWithShape="1">
            <a:blip r:embed="rId3"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5" name="文本框 24"/>
          <p:cNvSpPr txBox="1"/>
          <p:nvPr/>
        </p:nvSpPr>
        <p:spPr>
          <a:xfrm>
            <a:off x="2548890" y="988060"/>
            <a:ext cx="2726690"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（二）情绪的特点</a:t>
            </a:r>
            <a:endParaRPr lang="zh-CN" altLang="en-US" sz="1800" b="1" dirty="0">
              <a:latin typeface="微软雅黑" panose="020B0503020204020204" pitchFamily="34" charset="-122"/>
              <a:ea typeface="微软雅黑" panose="020B0503020204020204" pitchFamily="34" charset="-122"/>
            </a:endParaRPr>
          </a:p>
        </p:txBody>
      </p:sp>
      <p:sp>
        <p:nvSpPr>
          <p:cNvPr id="26" name="等腰三角形 2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3278206" y="232836"/>
            <a:ext cx="2085120"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一、认知情绪</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anim calcmode="lin" valueType="num">
                                      <p:cBhvr>
                                        <p:cTn id="10" dur="500" fill="hold"/>
                                        <p:tgtEl>
                                          <p:spTgt spid="18"/>
                                        </p:tgtEl>
                                        <p:attrNameLst>
                                          <p:attrName>ppt_x</p:attrName>
                                        </p:attrNameLst>
                                      </p:cBhvr>
                                      <p:tavLst>
                                        <p:tav tm="0">
                                          <p:val>
                                            <p:fltVal val="0.5"/>
                                          </p:val>
                                        </p:tav>
                                        <p:tav tm="100000">
                                          <p:val>
                                            <p:strVal val="#ppt_x"/>
                                          </p:val>
                                        </p:tav>
                                      </p:tavLst>
                                    </p:anim>
                                    <p:anim calcmode="lin" valueType="num">
                                      <p:cBhvr>
                                        <p:cTn id="11" dur="500" fill="hold"/>
                                        <p:tgtEl>
                                          <p:spTgt spid="1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anim calcmode="lin" valueType="num">
                                      <p:cBhvr>
                                        <p:cTn id="17" dur="500" fill="hold"/>
                                        <p:tgtEl>
                                          <p:spTgt spid="19"/>
                                        </p:tgtEl>
                                        <p:attrNameLst>
                                          <p:attrName>ppt_x</p:attrName>
                                        </p:attrNameLst>
                                      </p:cBhvr>
                                      <p:tavLst>
                                        <p:tav tm="0">
                                          <p:val>
                                            <p:fltVal val="0.5"/>
                                          </p:val>
                                        </p:tav>
                                        <p:tav tm="100000">
                                          <p:val>
                                            <p:strVal val="#ppt_x"/>
                                          </p:val>
                                        </p:tav>
                                      </p:tavLst>
                                    </p:anim>
                                    <p:anim calcmode="lin" valueType="num">
                                      <p:cBhvr>
                                        <p:cTn id="18" dur="500" fill="hold"/>
                                        <p:tgtEl>
                                          <p:spTgt spid="1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anim calcmode="lin" valueType="num">
                                      <p:cBhvr>
                                        <p:cTn id="24" dur="500" fill="hold"/>
                                        <p:tgtEl>
                                          <p:spTgt spid="24"/>
                                        </p:tgtEl>
                                        <p:attrNameLst>
                                          <p:attrName>ppt_x</p:attrName>
                                        </p:attrNameLst>
                                      </p:cBhvr>
                                      <p:tavLst>
                                        <p:tav tm="0">
                                          <p:val>
                                            <p:fltVal val="0.5"/>
                                          </p:val>
                                        </p:tav>
                                        <p:tav tm="100000">
                                          <p:val>
                                            <p:strVal val="#ppt_x"/>
                                          </p:val>
                                        </p:tav>
                                      </p:tavLst>
                                    </p:anim>
                                    <p:anim calcmode="lin" valueType="num">
                                      <p:cBhvr>
                                        <p:cTn id="25" dur="500" fill="hold"/>
                                        <p:tgtEl>
                                          <p:spTgt spid="24"/>
                                        </p:tgtEl>
                                        <p:attrNameLst>
                                          <p:attrName>ppt_y</p:attrName>
                                        </p:attrNameLst>
                                      </p:cBhvr>
                                      <p:tavLst>
                                        <p:tav tm="0">
                                          <p:val>
                                            <p:fltVal val="0.5"/>
                                          </p:val>
                                        </p:tav>
                                        <p:tav tm="100000">
                                          <p:val>
                                            <p:strVal val="#ppt_y"/>
                                          </p:val>
                                        </p:tav>
                                      </p:tavLst>
                                    </p:anim>
                                  </p:childTnLst>
                                </p:cTn>
                              </p:par>
                            </p:childTnLst>
                          </p:cTn>
                        </p:par>
                        <p:par>
                          <p:cTn id="26" fill="hold">
                            <p:stCondLst>
                              <p:cond delay="500"/>
                            </p:stCondLst>
                            <p:childTnLst>
                              <p:par>
                                <p:cTn id="27" presetID="53" presetClass="entr" presetSubtype="52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anim calcmode="lin" valueType="num">
                                      <p:cBhvr>
                                        <p:cTn id="32" dur="500" fill="hold"/>
                                        <p:tgtEl>
                                          <p:spTgt spid="20"/>
                                        </p:tgtEl>
                                        <p:attrNameLst>
                                          <p:attrName>ppt_x</p:attrName>
                                        </p:attrNameLst>
                                      </p:cBhvr>
                                      <p:tavLst>
                                        <p:tav tm="0">
                                          <p:val>
                                            <p:fltVal val="0.5"/>
                                          </p:val>
                                        </p:tav>
                                        <p:tav tm="100000">
                                          <p:val>
                                            <p:strVal val="#ppt_x"/>
                                          </p:val>
                                        </p:tav>
                                      </p:tavLst>
                                    </p:anim>
                                    <p:anim calcmode="lin" valueType="num">
                                      <p:cBhvr>
                                        <p:cTn id="33" dur="500" fill="hold"/>
                                        <p:tgtEl>
                                          <p:spTgt spid="20"/>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fltVal val="0.5"/>
                                          </p:val>
                                        </p:tav>
                                        <p:tav tm="100000">
                                          <p:val>
                                            <p:strVal val="#ppt_x"/>
                                          </p:val>
                                        </p:tav>
                                      </p:tavLst>
                                    </p:anim>
                                    <p:anim calcmode="lin" valueType="num">
                                      <p:cBhvr>
                                        <p:cTn id="40" dur="500" fill="hold"/>
                                        <p:tgtEl>
                                          <p:spTgt spid="23"/>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anim calcmode="lin" valueType="num">
                                      <p:cBhvr>
                                        <p:cTn id="46" dur="500" fill="hold"/>
                                        <p:tgtEl>
                                          <p:spTgt spid="22"/>
                                        </p:tgtEl>
                                        <p:attrNameLst>
                                          <p:attrName>ppt_x</p:attrName>
                                        </p:attrNameLst>
                                      </p:cBhvr>
                                      <p:tavLst>
                                        <p:tav tm="0">
                                          <p:val>
                                            <p:fltVal val="0.5"/>
                                          </p:val>
                                        </p:tav>
                                        <p:tav tm="100000">
                                          <p:val>
                                            <p:strVal val="#ppt_x"/>
                                          </p:val>
                                        </p:tav>
                                      </p:tavLst>
                                    </p:anim>
                                    <p:anim calcmode="lin" valueType="num">
                                      <p:cBhvr>
                                        <p:cTn id="47" dur="500" fill="hold"/>
                                        <p:tgtEl>
                                          <p:spTgt spid="22"/>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anim calcmode="lin" valueType="num">
                                      <p:cBhvr>
                                        <p:cTn id="53" dur="500" fill="hold"/>
                                        <p:tgtEl>
                                          <p:spTgt spid="21"/>
                                        </p:tgtEl>
                                        <p:attrNameLst>
                                          <p:attrName>ppt_x</p:attrName>
                                        </p:attrNameLst>
                                      </p:cBhvr>
                                      <p:tavLst>
                                        <p:tav tm="0">
                                          <p:val>
                                            <p:fltVal val="0.5"/>
                                          </p:val>
                                        </p:tav>
                                        <p:tav tm="100000">
                                          <p:val>
                                            <p:strVal val="#ppt_x"/>
                                          </p:val>
                                        </p:tav>
                                      </p:tavLst>
                                    </p:anim>
                                    <p:anim calcmode="lin" valueType="num">
                                      <p:cBhvr>
                                        <p:cTn id="54" dur="500" fill="hold"/>
                                        <p:tgtEl>
                                          <p:spTgt spid="21"/>
                                        </p:tgtEl>
                                        <p:attrNameLst>
                                          <p:attrName>ppt_y</p:attrName>
                                        </p:attrNameLst>
                                      </p:cBhvr>
                                      <p:tavLst>
                                        <p:tav tm="0">
                                          <p:val>
                                            <p:fltVal val="0.5"/>
                                          </p:val>
                                        </p:tav>
                                        <p:tav tm="100000">
                                          <p:val>
                                            <p:strVal val="#ppt_y"/>
                                          </p:val>
                                        </p:tav>
                                      </p:tavLst>
                                    </p:anim>
                                  </p:childTnLst>
                                </p:cTn>
                              </p:par>
                            </p:childTnLst>
                          </p:cTn>
                        </p:par>
                        <p:par>
                          <p:cTn id="55" fill="hold">
                            <p:stCondLst>
                              <p:cond delay="1000"/>
                            </p:stCondLst>
                            <p:childTnLst>
                              <p:par>
                                <p:cTn id="56" presetID="53" presetClass="entr" presetSubtype="528"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anim calcmode="lin" valueType="num">
                                      <p:cBhvr>
                                        <p:cTn id="61" dur="500" fill="hold"/>
                                        <p:tgtEl>
                                          <p:spTgt spid="12"/>
                                        </p:tgtEl>
                                        <p:attrNameLst>
                                          <p:attrName>ppt_x</p:attrName>
                                        </p:attrNameLst>
                                      </p:cBhvr>
                                      <p:tavLst>
                                        <p:tav tm="0">
                                          <p:val>
                                            <p:fltVal val="0.5"/>
                                          </p:val>
                                        </p:tav>
                                        <p:tav tm="100000">
                                          <p:val>
                                            <p:strVal val="#ppt_x"/>
                                          </p:val>
                                        </p:tav>
                                      </p:tavLst>
                                    </p:anim>
                                    <p:anim calcmode="lin" valueType="num">
                                      <p:cBhvr>
                                        <p:cTn id="62" dur="500" fill="hold"/>
                                        <p:tgtEl>
                                          <p:spTgt spid="12"/>
                                        </p:tgtEl>
                                        <p:attrNameLst>
                                          <p:attrName>ppt_y</p:attrName>
                                        </p:attrNameLst>
                                      </p:cBhvr>
                                      <p:tavLst>
                                        <p:tav tm="0">
                                          <p:val>
                                            <p:fltVal val="0.5"/>
                                          </p:val>
                                        </p:tav>
                                        <p:tav tm="100000">
                                          <p:val>
                                            <p:strVal val="#ppt_y"/>
                                          </p:val>
                                        </p:tav>
                                      </p:tavLst>
                                    </p:anim>
                                  </p:childTnLst>
                                </p:cTn>
                              </p:par>
                            </p:childTnLst>
                          </p:cTn>
                        </p:par>
                        <p:par>
                          <p:cTn id="63" fill="hold">
                            <p:stCondLst>
                              <p:cond delay="1500"/>
                            </p:stCondLst>
                            <p:childTnLst>
                              <p:par>
                                <p:cTn id="64" presetID="53" presetClass="entr" presetSubtype="528"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p:cTn id="66" dur="500" fill="hold"/>
                                        <p:tgtEl>
                                          <p:spTgt spid="7"/>
                                        </p:tgtEl>
                                        <p:attrNameLst>
                                          <p:attrName>ppt_w</p:attrName>
                                        </p:attrNameLst>
                                      </p:cBhvr>
                                      <p:tavLst>
                                        <p:tav tm="0">
                                          <p:val>
                                            <p:fltVal val="0"/>
                                          </p:val>
                                        </p:tav>
                                        <p:tav tm="100000">
                                          <p:val>
                                            <p:strVal val="#ppt_w"/>
                                          </p:val>
                                        </p:tav>
                                      </p:tavLst>
                                    </p:anim>
                                    <p:anim calcmode="lin" valueType="num">
                                      <p:cBhvr>
                                        <p:cTn id="67" dur="500" fill="hold"/>
                                        <p:tgtEl>
                                          <p:spTgt spid="7"/>
                                        </p:tgtEl>
                                        <p:attrNameLst>
                                          <p:attrName>ppt_h</p:attrName>
                                        </p:attrNameLst>
                                      </p:cBhvr>
                                      <p:tavLst>
                                        <p:tav tm="0">
                                          <p:val>
                                            <p:fltVal val="0"/>
                                          </p:val>
                                        </p:tav>
                                        <p:tav tm="100000">
                                          <p:val>
                                            <p:strVal val="#ppt_h"/>
                                          </p:val>
                                        </p:tav>
                                      </p:tavLst>
                                    </p:anim>
                                    <p:animEffect transition="in" filter="fade">
                                      <p:cBhvr>
                                        <p:cTn id="68" dur="500"/>
                                        <p:tgtEl>
                                          <p:spTgt spid="7"/>
                                        </p:tgtEl>
                                      </p:cBhvr>
                                    </p:animEffect>
                                    <p:anim calcmode="lin" valueType="num">
                                      <p:cBhvr>
                                        <p:cTn id="69" dur="500" fill="hold"/>
                                        <p:tgtEl>
                                          <p:spTgt spid="7"/>
                                        </p:tgtEl>
                                        <p:attrNameLst>
                                          <p:attrName>ppt_x</p:attrName>
                                        </p:attrNameLst>
                                      </p:cBhvr>
                                      <p:tavLst>
                                        <p:tav tm="0">
                                          <p:val>
                                            <p:fltVal val="0.5"/>
                                          </p:val>
                                        </p:tav>
                                        <p:tav tm="100000">
                                          <p:val>
                                            <p:strVal val="#ppt_x"/>
                                          </p:val>
                                        </p:tav>
                                      </p:tavLst>
                                    </p:anim>
                                    <p:anim calcmode="lin" valueType="num">
                                      <p:cBhvr>
                                        <p:cTn id="70" dur="500" fill="hold"/>
                                        <p:tgtEl>
                                          <p:spTgt spid="7"/>
                                        </p:tgtEl>
                                        <p:attrNameLst>
                                          <p:attrName>ppt_y</p:attrName>
                                        </p:attrNameLst>
                                      </p:cBhvr>
                                      <p:tavLst>
                                        <p:tav tm="0">
                                          <p:val>
                                            <p:fltVal val="0.5"/>
                                          </p:val>
                                        </p:tav>
                                        <p:tav tm="100000">
                                          <p:val>
                                            <p:strVal val="#ppt_y"/>
                                          </p:val>
                                        </p:tav>
                                      </p:tavLst>
                                    </p:anim>
                                  </p:childTnLst>
                                </p:cTn>
                              </p:par>
                            </p:childTnLst>
                          </p:cTn>
                        </p:par>
                        <p:par>
                          <p:cTn id="71" fill="hold">
                            <p:stCondLst>
                              <p:cond delay="2000"/>
                            </p:stCondLst>
                            <p:childTnLst>
                              <p:par>
                                <p:cTn id="72" presetID="53" presetClass="entr" presetSubtype="528"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p:cTn id="74" dur="500" fill="hold"/>
                                        <p:tgtEl>
                                          <p:spTgt spid="9"/>
                                        </p:tgtEl>
                                        <p:attrNameLst>
                                          <p:attrName>ppt_w</p:attrName>
                                        </p:attrNameLst>
                                      </p:cBhvr>
                                      <p:tavLst>
                                        <p:tav tm="0">
                                          <p:val>
                                            <p:fltVal val="0"/>
                                          </p:val>
                                        </p:tav>
                                        <p:tav tm="100000">
                                          <p:val>
                                            <p:strVal val="#ppt_w"/>
                                          </p:val>
                                        </p:tav>
                                      </p:tavLst>
                                    </p:anim>
                                    <p:anim calcmode="lin" valueType="num">
                                      <p:cBhvr>
                                        <p:cTn id="75" dur="500" fill="hold"/>
                                        <p:tgtEl>
                                          <p:spTgt spid="9"/>
                                        </p:tgtEl>
                                        <p:attrNameLst>
                                          <p:attrName>ppt_h</p:attrName>
                                        </p:attrNameLst>
                                      </p:cBhvr>
                                      <p:tavLst>
                                        <p:tav tm="0">
                                          <p:val>
                                            <p:fltVal val="0"/>
                                          </p:val>
                                        </p:tav>
                                        <p:tav tm="100000">
                                          <p:val>
                                            <p:strVal val="#ppt_h"/>
                                          </p:val>
                                        </p:tav>
                                      </p:tavLst>
                                    </p:anim>
                                    <p:animEffect transition="in" filter="fade">
                                      <p:cBhvr>
                                        <p:cTn id="76" dur="500"/>
                                        <p:tgtEl>
                                          <p:spTgt spid="9"/>
                                        </p:tgtEl>
                                      </p:cBhvr>
                                    </p:animEffect>
                                    <p:anim calcmode="lin" valueType="num">
                                      <p:cBhvr>
                                        <p:cTn id="77" dur="500" fill="hold"/>
                                        <p:tgtEl>
                                          <p:spTgt spid="9"/>
                                        </p:tgtEl>
                                        <p:attrNameLst>
                                          <p:attrName>ppt_x</p:attrName>
                                        </p:attrNameLst>
                                      </p:cBhvr>
                                      <p:tavLst>
                                        <p:tav tm="0">
                                          <p:val>
                                            <p:fltVal val="0.5"/>
                                          </p:val>
                                        </p:tav>
                                        <p:tav tm="100000">
                                          <p:val>
                                            <p:strVal val="#ppt_x"/>
                                          </p:val>
                                        </p:tav>
                                      </p:tavLst>
                                    </p:anim>
                                    <p:anim calcmode="lin" valueType="num">
                                      <p:cBhvr>
                                        <p:cTn id="78" dur="50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12" grpId="0"/>
      <p:bldP spid="7" grpId="0"/>
      <p:bldP spid="9" grpId="0"/>
      <p:bldP spid="18" grpId="0" animBg="1"/>
      <p:bldP spid="19" grpId="0" animBg="1"/>
      <p:bldP spid="2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1015312" y="1486540"/>
            <a:ext cx="7949970" cy="2306955"/>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复杂性</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t>鉴于情绪是如此复杂的一个模式，有时候我们会难以说清楚自己的感觉，尤其是男性。</a:t>
            </a:r>
            <a:endParaRPr lang="en-US" altLang="zh-CN" sz="1600" dirty="0"/>
          </a:p>
          <a:p>
            <a:pPr>
              <a:lnSpc>
                <a:spcPct val="150000"/>
              </a:lnSpc>
            </a:pPr>
            <a:r>
              <a:rPr lang="zh-CN" altLang="en-US" sz="1600" dirty="0"/>
              <a:t>哈佛大学的研究者借助磁共振影像技术进行研究发现，对于女性来说，小女孩进入青春期，她的消极情绪会从杏仁体这个脑干的原始部位进入大脑皮层，激活她的语言中枢，这方便了她报告自己的情绪；而青春期的男性的消极情绪仍留在杏仁体，所以如果问他有什么感受，他会说“不知道”。</a:t>
            </a:r>
            <a:endParaRPr lang="en-US" altLang="zh-CN" sz="1600" dirty="0"/>
          </a:p>
        </p:txBody>
      </p:sp>
      <p:sp>
        <p:nvSpPr>
          <p:cNvPr id="7" name="文本框 6"/>
          <p:cNvSpPr txBox="1"/>
          <p:nvPr/>
        </p:nvSpPr>
        <p:spPr>
          <a:xfrm>
            <a:off x="1015365" y="1060450"/>
            <a:ext cx="3274060"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（二）情绪的特点</a:t>
            </a:r>
            <a:endParaRPr lang="zh-CN" altLang="en-US" sz="18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椭圆 9"/>
          <p:cNvSpPr/>
          <p:nvPr/>
        </p:nvSpPr>
        <p:spPr>
          <a:xfrm>
            <a:off x="299800" y="1486540"/>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 name="任意多边形: 形状 10"/>
          <p:cNvSpPr/>
          <p:nvPr/>
        </p:nvSpPr>
        <p:spPr bwMode="auto">
          <a:xfrm>
            <a:off x="468338" y="1636440"/>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 name="文本框 1"/>
          <p:cNvSpPr txBox="1"/>
          <p:nvPr/>
        </p:nvSpPr>
        <p:spPr>
          <a:xfrm>
            <a:off x="3278206" y="232836"/>
            <a:ext cx="208512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一、认知情绪</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inVertical)">
                                      <p:cBhvr>
                                        <p:cTn id="10" dur="500"/>
                                        <p:tgtEl>
                                          <p:spTgt spid="10"/>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1"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27281" y="1231728"/>
            <a:ext cx="7865367" cy="2676525"/>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 2.</a:t>
            </a:r>
            <a:r>
              <a:rPr lang="zh-CN" altLang="en-US" sz="1600" b="1" dirty="0">
                <a:latin typeface="微软雅黑" panose="020B0503020204020204" pitchFamily="34" charset="-122"/>
                <a:ea typeface="微软雅黑" panose="020B0503020204020204" pitchFamily="34" charset="-122"/>
              </a:rPr>
              <a:t>周期性</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t>我们可能前一刻还很郁闷，但后一刻就被人逗得乐开了怀，这并非女人独有的善变，而确实反映了情绪的变动性。</a:t>
            </a:r>
            <a:endParaRPr lang="en-US" altLang="zh-CN" sz="1600" dirty="0"/>
          </a:p>
          <a:p>
            <a:pPr>
              <a:lnSpc>
                <a:spcPct val="150000"/>
              </a:lnSpc>
            </a:pPr>
            <a:r>
              <a:rPr lang="zh-CN" altLang="en-US" sz="1600" dirty="0"/>
              <a:t>情绪会在正常水平上下波动，也有在高峰和低谷间的波动，但只要处于适度的波幅之内就没问题。有一个比较简单的评断方法：如果某个人的情绪始终在高峰，就很可能患了躁狂症；如果某个人的情绪始终在低谷，就很可能患了抑郁症；如果在高峰和低谷间大幅度振荡，那是双向情感障碍</a:t>
            </a:r>
            <a:r>
              <a:rPr lang="en-US" altLang="zh-CN" sz="1600" dirty="0"/>
              <a:t>(</a:t>
            </a:r>
            <a:r>
              <a:rPr lang="zh-CN" altLang="en-US" sz="1600" dirty="0"/>
              <a:t>躁郁症</a:t>
            </a:r>
            <a:r>
              <a:rPr lang="en-US" altLang="zh-CN" sz="1600" dirty="0"/>
              <a:t>)</a:t>
            </a:r>
            <a:r>
              <a:rPr lang="zh-CN" altLang="en-US" sz="1600" dirty="0"/>
              <a:t>。</a:t>
            </a:r>
            <a:endParaRPr lang="en-US" altLang="zh-CN" sz="1600" dirty="0"/>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6" name="任意多边形: 形状 5"/>
          <p:cNvSpPr/>
          <p:nvPr/>
        </p:nvSpPr>
        <p:spPr bwMode="auto">
          <a:xfrm>
            <a:off x="252314" y="1246809"/>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 name="任意多边形: 形状 9"/>
          <p:cNvSpPr/>
          <p:nvPr/>
        </p:nvSpPr>
        <p:spPr bwMode="auto">
          <a:xfrm>
            <a:off x="364834" y="1390084"/>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
        <p:nvSpPr>
          <p:cNvPr id="2" name="文本框 1"/>
          <p:cNvSpPr txBox="1"/>
          <p:nvPr/>
        </p:nvSpPr>
        <p:spPr>
          <a:xfrm>
            <a:off x="3278206" y="232836"/>
            <a:ext cx="208512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一、认知情绪</a:t>
            </a:r>
            <a:endParaRPr lang="zh-CN" altLang="en-US" sz="2400" b="1" dirty="0">
              <a:latin typeface="微软雅黑" panose="020B0503020204020204" pitchFamily="34" charset="-122"/>
              <a:ea typeface="微软雅黑" panose="020B0503020204020204" pitchFamily="34" charset="-122"/>
            </a:endParaRPr>
          </a:p>
        </p:txBody>
      </p:sp>
      <p:sp>
        <p:nvSpPr>
          <p:cNvPr id="3" name="文本框 2"/>
          <p:cNvSpPr txBox="1"/>
          <p:nvPr/>
        </p:nvSpPr>
        <p:spPr>
          <a:xfrm>
            <a:off x="828040" y="988060"/>
            <a:ext cx="3274060" cy="368300"/>
          </a:xfrm>
          <a:prstGeom prst="rect">
            <a:avLst/>
          </a:prstGeom>
          <a:noFill/>
        </p:spPr>
        <p:txBody>
          <a:bodyPr wrap="square" rtlCol="0">
            <a:spAutoFit/>
          </a:bodyPr>
          <a:p>
            <a:r>
              <a:rPr lang="zh-CN" altLang="en-US" sz="1800" b="1" dirty="0">
                <a:latin typeface="微软雅黑" panose="020B0503020204020204" pitchFamily="34" charset="-122"/>
                <a:ea typeface="微软雅黑" panose="020B0503020204020204" pitchFamily="34" charset="-122"/>
              </a:rPr>
              <a:t>（二）情绪的特点</a:t>
            </a:r>
            <a:endParaRPr lang="zh-CN" altLang="en-US" sz="18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randombar(horizontal)">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P spid="1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06993" y="1518012"/>
            <a:ext cx="7842265" cy="2676525"/>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3.</a:t>
            </a:r>
            <a:r>
              <a:rPr lang="zh-CN" altLang="en-US" sz="1600" b="1" dirty="0">
                <a:latin typeface="微软雅黑" panose="020B0503020204020204" pitchFamily="34" charset="-122"/>
                <a:ea typeface="微软雅黑" panose="020B0503020204020204" pitchFamily="34" charset="-122"/>
              </a:rPr>
              <a:t>普遍性</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t>达尔文认为，人类的情绪是天生的，而且像骨骼系统一样是有系统、有规律的。借助调节面部表情和躯体运动的肌肉系统，我们向他人表达了自己的情绪，而这种表达又往往是无意识的，它是一种本能而非后天习得的行为。</a:t>
            </a:r>
            <a:endParaRPr lang="en-US" altLang="zh-CN" sz="1600" dirty="0"/>
          </a:p>
          <a:p>
            <a:pPr>
              <a:lnSpc>
                <a:spcPct val="150000"/>
              </a:lnSpc>
            </a:pPr>
            <a:r>
              <a:rPr lang="zh-CN" altLang="en-US" sz="1600" dirty="0"/>
              <a:t>情绪的交流是基因决定的，当我们还在摇篮里时，就能识别成人的脸，还能通过解读他们脸上的表情来感知他们的态度。从衣食住行到婚礼庆典，不同的文化在诸多细节上都存在大大小小的地域差异，但我们却天生具有一套相同的、最为基本的心理结构。</a:t>
            </a:r>
            <a:endParaRPr lang="zh-CN" altLang="en-US" sz="1400" dirty="0">
              <a:latin typeface="楷体" panose="02010609060101010101" pitchFamily="2" charset="-122"/>
              <a:ea typeface="楷体" panose="02010609060101010101" pitchFamily="2"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任意多边形: 形状 9"/>
          <p:cNvSpPr/>
          <p:nvPr/>
        </p:nvSpPr>
        <p:spPr bwMode="auto">
          <a:xfrm>
            <a:off x="295625" y="1518012"/>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1" name="任意多边形: 形状 10"/>
          <p:cNvSpPr/>
          <p:nvPr/>
        </p:nvSpPr>
        <p:spPr bwMode="auto">
          <a:xfrm>
            <a:off x="468338" y="1636440"/>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 name="文本框 1"/>
          <p:cNvSpPr txBox="1"/>
          <p:nvPr/>
        </p:nvSpPr>
        <p:spPr>
          <a:xfrm>
            <a:off x="3278206" y="232836"/>
            <a:ext cx="208512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一、认知情绪</a:t>
            </a:r>
            <a:endParaRPr lang="zh-CN" altLang="en-US" sz="2400" b="1" dirty="0">
              <a:latin typeface="微软雅黑" panose="020B0503020204020204" pitchFamily="34" charset="-122"/>
              <a:ea typeface="微软雅黑" panose="020B0503020204020204" pitchFamily="34" charset="-122"/>
            </a:endParaRPr>
          </a:p>
        </p:txBody>
      </p:sp>
      <p:sp>
        <p:nvSpPr>
          <p:cNvPr id="3" name="文本框 2"/>
          <p:cNvSpPr txBox="1"/>
          <p:nvPr/>
        </p:nvSpPr>
        <p:spPr>
          <a:xfrm>
            <a:off x="900430" y="1268095"/>
            <a:ext cx="3274060"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（二）情绪的特点</a:t>
            </a:r>
            <a:endParaRPr lang="zh-CN" altLang="en-US" sz="18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1"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2" name="任意多边形 14"/>
          <p:cNvSpPr>
            <a:spLocks noChangeArrowheads="1"/>
          </p:cNvSpPr>
          <p:nvPr/>
        </p:nvSpPr>
        <p:spPr bwMode="auto">
          <a:xfrm>
            <a:off x="3630148" y="1381503"/>
            <a:ext cx="1448000" cy="1431997"/>
          </a:xfrm>
          <a:custGeom>
            <a:avLst/>
            <a:gdLst>
              <a:gd name="connsiteX0" fmla="*/ 1021508 w 1447749"/>
              <a:gd name="connsiteY0" fmla="*/ 0 h 1431827"/>
              <a:gd name="connsiteX1" fmla="*/ 1447749 w 1447749"/>
              <a:gd name="connsiteY1" fmla="*/ 426241 h 1431827"/>
              <a:gd name="connsiteX2" fmla="*/ 1021508 w 1447749"/>
              <a:gd name="connsiteY2" fmla="*/ 852482 h 1431827"/>
              <a:gd name="connsiteX3" fmla="*/ 986004 w 1447749"/>
              <a:gd name="connsiteY3" fmla="*/ 848903 h 1431827"/>
              <a:gd name="connsiteX4" fmla="*/ 988438 w 1447749"/>
              <a:gd name="connsiteY4" fmla="*/ 851394 h 1431827"/>
              <a:gd name="connsiteX5" fmla="*/ 578130 w 1447749"/>
              <a:gd name="connsiteY5" fmla="*/ 1164812 h 1431827"/>
              <a:gd name="connsiteX6" fmla="*/ 577161 w 1447749"/>
              <a:gd name="connsiteY6" fmla="*/ 1163822 h 1431827"/>
              <a:gd name="connsiteX7" fmla="*/ 573461 w 1447749"/>
              <a:gd name="connsiteY7" fmla="*/ 1200533 h 1431827"/>
              <a:gd name="connsiteX8" fmla="*/ 289673 w 1447749"/>
              <a:gd name="connsiteY8" fmla="*/ 1431827 h 1431827"/>
              <a:gd name="connsiteX9" fmla="*/ 0 w 1447749"/>
              <a:gd name="connsiteY9" fmla="*/ 1142154 h 1431827"/>
              <a:gd name="connsiteX10" fmla="*/ 231294 w 1447749"/>
              <a:gd name="connsiteY10" fmla="*/ 858366 h 1431827"/>
              <a:gd name="connsiteX11" fmla="*/ 274089 w 1447749"/>
              <a:gd name="connsiteY11" fmla="*/ 854052 h 1431827"/>
              <a:gd name="connsiteX12" fmla="*/ 273138 w 1447749"/>
              <a:gd name="connsiteY12" fmla="*/ 853080 h 1431827"/>
              <a:gd name="connsiteX13" fmla="*/ 595824 w 1447749"/>
              <a:gd name="connsiteY13" fmla="*/ 449512 h 1431827"/>
              <a:gd name="connsiteX14" fmla="*/ 597819 w 1447749"/>
              <a:gd name="connsiteY14" fmla="*/ 451555 h 1431827"/>
              <a:gd name="connsiteX15" fmla="*/ 595267 w 1447749"/>
              <a:gd name="connsiteY15" fmla="*/ 426241 h 1431827"/>
              <a:gd name="connsiteX16" fmla="*/ 1021508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021508" y="0"/>
                </a:moveTo>
                <a:cubicBezTo>
                  <a:pt x="1256914" y="0"/>
                  <a:pt x="1447749" y="190835"/>
                  <a:pt x="1447749" y="426241"/>
                </a:cubicBezTo>
                <a:cubicBezTo>
                  <a:pt x="1447749" y="661647"/>
                  <a:pt x="1256914" y="852482"/>
                  <a:pt x="1021508" y="852482"/>
                </a:cubicBezTo>
                <a:lnTo>
                  <a:pt x="986004" y="848903"/>
                </a:lnTo>
                <a:lnTo>
                  <a:pt x="988438" y="851394"/>
                </a:lnTo>
                <a:cubicBezTo>
                  <a:pt x="681761" y="826961"/>
                  <a:pt x="594138" y="956710"/>
                  <a:pt x="578130" y="1164812"/>
                </a:cubicBezTo>
                <a:lnTo>
                  <a:pt x="577161" y="1163822"/>
                </a:lnTo>
                <a:lnTo>
                  <a:pt x="573461" y="1200533"/>
                </a:lnTo>
                <a:cubicBezTo>
                  <a:pt x="546450" y="1332532"/>
                  <a:pt x="429657" y="1431827"/>
                  <a:pt x="289673" y="1431827"/>
                </a:cubicBezTo>
                <a:cubicBezTo>
                  <a:pt x="129691" y="1431827"/>
                  <a:pt x="0" y="1302136"/>
                  <a:pt x="0" y="1142154"/>
                </a:cubicBezTo>
                <a:cubicBezTo>
                  <a:pt x="0" y="1002170"/>
                  <a:pt x="99294" y="885377"/>
                  <a:pt x="231294" y="858366"/>
                </a:cubicBezTo>
                <a:lnTo>
                  <a:pt x="274089" y="854052"/>
                </a:lnTo>
                <a:lnTo>
                  <a:pt x="273138" y="853080"/>
                </a:lnTo>
                <a:cubicBezTo>
                  <a:pt x="482083" y="841284"/>
                  <a:pt x="612674" y="757032"/>
                  <a:pt x="595824" y="449512"/>
                </a:cubicBezTo>
                <a:lnTo>
                  <a:pt x="597819" y="451555"/>
                </a:lnTo>
                <a:lnTo>
                  <a:pt x="595267" y="426241"/>
                </a:lnTo>
                <a:cubicBezTo>
                  <a:pt x="595267" y="190835"/>
                  <a:pt x="786102" y="0"/>
                  <a:pt x="1021508"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3" name="任意多边形 15"/>
          <p:cNvSpPr>
            <a:spLocks noChangeArrowheads="1"/>
          </p:cNvSpPr>
          <p:nvPr/>
        </p:nvSpPr>
        <p:spPr bwMode="auto">
          <a:xfrm>
            <a:off x="2658691" y="2034411"/>
            <a:ext cx="1430851" cy="1447922"/>
          </a:xfrm>
          <a:custGeom>
            <a:avLst/>
            <a:gdLst>
              <a:gd name="connsiteX0" fmla="*/ 426241 w 1430601"/>
              <a:gd name="connsiteY0" fmla="*/ 0 h 1447750"/>
              <a:gd name="connsiteX1" fmla="*/ 852482 w 1430601"/>
              <a:gd name="connsiteY1" fmla="*/ 426241 h 1447750"/>
              <a:gd name="connsiteX2" fmla="*/ 849018 w 1430601"/>
              <a:gd name="connsiteY2" fmla="*/ 460604 h 1447750"/>
              <a:gd name="connsiteX3" fmla="*/ 850338 w 1430601"/>
              <a:gd name="connsiteY3" fmla="*/ 459311 h 1447750"/>
              <a:gd name="connsiteX4" fmla="*/ 1163588 w 1430601"/>
              <a:gd name="connsiteY4" fmla="*/ 869619 h 1447750"/>
              <a:gd name="connsiteX5" fmla="*/ 1162650 w 1430601"/>
              <a:gd name="connsiteY5" fmla="*/ 870537 h 1447750"/>
              <a:gd name="connsiteX6" fmla="*/ 1199797 w 1430601"/>
              <a:gd name="connsiteY6" fmla="*/ 874289 h 1447750"/>
              <a:gd name="connsiteX7" fmla="*/ 1430601 w 1430601"/>
              <a:gd name="connsiteY7" fmla="*/ 1158077 h 1447750"/>
              <a:gd name="connsiteX8" fmla="*/ 1141541 w 1430601"/>
              <a:gd name="connsiteY8" fmla="*/ 1447750 h 1447750"/>
              <a:gd name="connsiteX9" fmla="*/ 858354 w 1430601"/>
              <a:gd name="connsiteY9" fmla="*/ 1216456 h 1447750"/>
              <a:gd name="connsiteX10" fmla="*/ 853954 w 1430601"/>
              <a:gd name="connsiteY10" fmla="*/ 1172720 h 1447750"/>
              <a:gd name="connsiteX11" fmla="*/ 852022 w 1430601"/>
              <a:gd name="connsiteY11" fmla="*/ 1174611 h 1447750"/>
              <a:gd name="connsiteX12" fmla="*/ 449512 w 1430601"/>
              <a:gd name="connsiteY12" fmla="*/ 851925 h 1447750"/>
              <a:gd name="connsiteX13" fmla="*/ 451548 w 1430601"/>
              <a:gd name="connsiteY13" fmla="*/ 849931 h 1447750"/>
              <a:gd name="connsiteX14" fmla="*/ 426241 w 1430601"/>
              <a:gd name="connsiteY14" fmla="*/ 852482 h 1447750"/>
              <a:gd name="connsiteX15" fmla="*/ 0 w 1430601"/>
              <a:gd name="connsiteY15" fmla="*/ 426241 h 1447750"/>
              <a:gd name="connsiteX16" fmla="*/ 426241 w 1430601"/>
              <a:gd name="connsiteY16" fmla="*/ 0 h 14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0601" h="1447750">
                <a:moveTo>
                  <a:pt x="426241" y="0"/>
                </a:moveTo>
                <a:cubicBezTo>
                  <a:pt x="661647" y="0"/>
                  <a:pt x="852482" y="190835"/>
                  <a:pt x="852482" y="426241"/>
                </a:cubicBezTo>
                <a:lnTo>
                  <a:pt x="849018" y="460604"/>
                </a:lnTo>
                <a:lnTo>
                  <a:pt x="850338" y="459311"/>
                </a:lnTo>
                <a:cubicBezTo>
                  <a:pt x="825917" y="765988"/>
                  <a:pt x="955597" y="853611"/>
                  <a:pt x="1163588" y="869619"/>
                </a:cubicBezTo>
                <a:lnTo>
                  <a:pt x="1162650" y="870537"/>
                </a:lnTo>
                <a:lnTo>
                  <a:pt x="1199797" y="874289"/>
                </a:lnTo>
                <a:cubicBezTo>
                  <a:pt x="1331516" y="901300"/>
                  <a:pt x="1430601" y="1018093"/>
                  <a:pt x="1430601" y="1158077"/>
                </a:cubicBezTo>
                <a:cubicBezTo>
                  <a:pt x="1430601" y="1318059"/>
                  <a:pt x="1301184" y="1447750"/>
                  <a:pt x="1141541" y="1447750"/>
                </a:cubicBezTo>
                <a:cubicBezTo>
                  <a:pt x="1001854" y="1447750"/>
                  <a:pt x="885308" y="1348455"/>
                  <a:pt x="858354" y="1216456"/>
                </a:cubicBezTo>
                <a:lnTo>
                  <a:pt x="853954" y="1172720"/>
                </a:lnTo>
                <a:lnTo>
                  <a:pt x="852022" y="1174611"/>
                </a:lnTo>
                <a:cubicBezTo>
                  <a:pt x="840233" y="965666"/>
                  <a:pt x="756026" y="834233"/>
                  <a:pt x="449512" y="851925"/>
                </a:cubicBezTo>
                <a:lnTo>
                  <a:pt x="451548" y="849931"/>
                </a:lnTo>
                <a:lnTo>
                  <a:pt x="426241" y="852482"/>
                </a:lnTo>
                <a:cubicBezTo>
                  <a:pt x="190835" y="852482"/>
                  <a:pt x="0" y="661647"/>
                  <a:pt x="0" y="426241"/>
                </a:cubicBezTo>
                <a:cubicBezTo>
                  <a:pt x="0" y="190835"/>
                  <a:pt x="190835" y="0"/>
                  <a:pt x="426241"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4" name="任意多边形 16"/>
          <p:cNvSpPr>
            <a:spLocks noChangeArrowheads="1"/>
          </p:cNvSpPr>
          <p:nvPr/>
        </p:nvSpPr>
        <p:spPr bwMode="auto">
          <a:xfrm>
            <a:off x="3420667" y="3004594"/>
            <a:ext cx="1448000" cy="1431997"/>
          </a:xfrm>
          <a:custGeom>
            <a:avLst/>
            <a:gdLst>
              <a:gd name="connsiteX0" fmla="*/ 1158689 w 1447749"/>
              <a:gd name="connsiteY0" fmla="*/ 0 h 1431827"/>
              <a:gd name="connsiteX1" fmla="*/ 1447749 w 1447749"/>
              <a:gd name="connsiteY1" fmla="*/ 289673 h 1431827"/>
              <a:gd name="connsiteX2" fmla="*/ 1216945 w 1447749"/>
              <a:gd name="connsiteY2" fmla="*/ 573461 h 1431827"/>
              <a:gd name="connsiteX3" fmla="*/ 1173716 w 1447749"/>
              <a:gd name="connsiteY3" fmla="*/ 577828 h 1431827"/>
              <a:gd name="connsiteX4" fmla="*/ 1174611 w 1447749"/>
              <a:gd name="connsiteY4" fmla="*/ 578745 h 1431827"/>
              <a:gd name="connsiteX5" fmla="*/ 851926 w 1447749"/>
              <a:gd name="connsiteY5" fmla="*/ 982313 h 1431827"/>
              <a:gd name="connsiteX6" fmla="*/ 849930 w 1447749"/>
              <a:gd name="connsiteY6" fmla="*/ 980270 h 1431827"/>
              <a:gd name="connsiteX7" fmla="*/ 852482 w 1447749"/>
              <a:gd name="connsiteY7" fmla="*/ 1005586 h 1431827"/>
              <a:gd name="connsiteX8" fmla="*/ 426241 w 1447749"/>
              <a:gd name="connsiteY8" fmla="*/ 1431827 h 1431827"/>
              <a:gd name="connsiteX9" fmla="*/ 0 w 1447749"/>
              <a:gd name="connsiteY9" fmla="*/ 1005586 h 1431827"/>
              <a:gd name="connsiteX10" fmla="*/ 426241 w 1447749"/>
              <a:gd name="connsiteY10" fmla="*/ 579345 h 1431827"/>
              <a:gd name="connsiteX11" fmla="*/ 461747 w 1447749"/>
              <a:gd name="connsiteY11" fmla="*/ 582924 h 1431827"/>
              <a:gd name="connsiteX12" fmla="*/ 459311 w 1447749"/>
              <a:gd name="connsiteY12" fmla="*/ 580431 h 1431827"/>
              <a:gd name="connsiteX13" fmla="*/ 870461 w 1447749"/>
              <a:gd name="connsiteY13" fmla="*/ 267013 h 1431827"/>
              <a:gd name="connsiteX14" fmla="*/ 871773 w 1447749"/>
              <a:gd name="connsiteY14" fmla="*/ 268358 h 1431827"/>
              <a:gd name="connsiteX15" fmla="*/ 875502 w 1447749"/>
              <a:gd name="connsiteY15" fmla="*/ 231294 h 1431827"/>
              <a:gd name="connsiteX16" fmla="*/ 1158689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158689" y="0"/>
                </a:moveTo>
                <a:cubicBezTo>
                  <a:pt x="1318332" y="0"/>
                  <a:pt x="1447749" y="129691"/>
                  <a:pt x="1447749" y="289673"/>
                </a:cubicBezTo>
                <a:cubicBezTo>
                  <a:pt x="1447749" y="429657"/>
                  <a:pt x="1348664" y="546450"/>
                  <a:pt x="1216945" y="573461"/>
                </a:cubicBezTo>
                <a:lnTo>
                  <a:pt x="1173716" y="577828"/>
                </a:lnTo>
                <a:lnTo>
                  <a:pt x="1174611" y="578745"/>
                </a:lnTo>
                <a:cubicBezTo>
                  <a:pt x="966509" y="590541"/>
                  <a:pt x="835075" y="674793"/>
                  <a:pt x="851926" y="982313"/>
                </a:cubicBezTo>
                <a:lnTo>
                  <a:pt x="849930" y="980270"/>
                </a:lnTo>
                <a:lnTo>
                  <a:pt x="852482" y="1005586"/>
                </a:lnTo>
                <a:cubicBezTo>
                  <a:pt x="852482" y="1240992"/>
                  <a:pt x="661647" y="1431827"/>
                  <a:pt x="426241" y="1431827"/>
                </a:cubicBezTo>
                <a:cubicBezTo>
                  <a:pt x="190835" y="1431827"/>
                  <a:pt x="0" y="1240992"/>
                  <a:pt x="0" y="1005586"/>
                </a:cubicBezTo>
                <a:cubicBezTo>
                  <a:pt x="0" y="770180"/>
                  <a:pt x="190835" y="579345"/>
                  <a:pt x="426241" y="579345"/>
                </a:cubicBezTo>
                <a:lnTo>
                  <a:pt x="461747" y="582924"/>
                </a:lnTo>
                <a:lnTo>
                  <a:pt x="459311" y="580431"/>
                </a:lnTo>
                <a:cubicBezTo>
                  <a:pt x="765989" y="604864"/>
                  <a:pt x="853611" y="475115"/>
                  <a:pt x="870461" y="267013"/>
                </a:cubicBezTo>
                <a:lnTo>
                  <a:pt x="871773" y="268358"/>
                </a:lnTo>
                <a:lnTo>
                  <a:pt x="875502" y="231294"/>
                </a:lnTo>
                <a:cubicBezTo>
                  <a:pt x="902456" y="99295"/>
                  <a:pt x="1019002" y="0"/>
                  <a:pt x="1158689"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5" name="椭圆 14"/>
          <p:cNvSpPr/>
          <p:nvPr/>
        </p:nvSpPr>
        <p:spPr>
          <a:xfrm>
            <a:off x="5020448" y="2994874"/>
            <a:ext cx="681437" cy="681399"/>
          </a:xfrm>
          <a:prstGeom prst="ellipse">
            <a:avLst/>
          </a:prstGeom>
          <a:solidFill>
            <a:schemeClr val="accent4"/>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7" name="椭圆 16"/>
          <p:cNvSpPr/>
          <p:nvPr/>
        </p:nvSpPr>
        <p:spPr>
          <a:xfrm>
            <a:off x="3491844" y="3676274"/>
            <a:ext cx="681437" cy="681399"/>
          </a:xfrm>
          <a:prstGeom prst="ellipse">
            <a:avLst/>
          </a:prstGeom>
          <a:solidFill>
            <a:schemeClr val="accent3"/>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8" name="椭圆 17"/>
          <p:cNvSpPr/>
          <p:nvPr/>
        </p:nvSpPr>
        <p:spPr>
          <a:xfrm>
            <a:off x="2741220" y="2115291"/>
            <a:ext cx="681437" cy="681399"/>
          </a:xfrm>
          <a:prstGeom prst="ellipse">
            <a:avLst/>
          </a:prstGeom>
          <a:solidFill>
            <a:schemeClr val="accent1"/>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9" name="AutoShape 112"/>
          <p:cNvSpPr/>
          <p:nvPr/>
        </p:nvSpPr>
        <p:spPr bwMode="auto">
          <a:xfrm>
            <a:off x="2901726" y="2276579"/>
            <a:ext cx="360424" cy="35881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0" name="AutoShape 113"/>
          <p:cNvSpPr/>
          <p:nvPr/>
        </p:nvSpPr>
        <p:spPr bwMode="auto">
          <a:xfrm>
            <a:off x="3709135" y="3837063"/>
            <a:ext cx="246854" cy="3598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5" name="AutoShape 114"/>
          <p:cNvSpPr/>
          <p:nvPr/>
        </p:nvSpPr>
        <p:spPr bwMode="auto">
          <a:xfrm>
            <a:off x="3765014" y="3893553"/>
            <a:ext cx="73074" cy="730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6" name="椭圆 25"/>
          <p:cNvSpPr/>
          <p:nvPr/>
        </p:nvSpPr>
        <p:spPr>
          <a:xfrm>
            <a:off x="4334673" y="1461728"/>
            <a:ext cx="681437" cy="681399"/>
          </a:xfrm>
          <a:prstGeom prst="ellipse">
            <a:avLst/>
          </a:prstGeom>
          <a:solidFill>
            <a:schemeClr val="accent2"/>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grpSp>
        <p:nvGrpSpPr>
          <p:cNvPr id="27" name="组合 26"/>
          <p:cNvGrpSpPr/>
          <p:nvPr/>
        </p:nvGrpSpPr>
        <p:grpSpPr>
          <a:xfrm>
            <a:off x="4495778" y="1622822"/>
            <a:ext cx="359229" cy="359209"/>
            <a:chOff x="3191434" y="2145028"/>
            <a:chExt cx="359165" cy="359165"/>
          </a:xfrm>
          <a:solidFill>
            <a:schemeClr val="bg1"/>
          </a:solidFill>
        </p:grpSpPr>
        <p:sp>
          <p:nvSpPr>
            <p:cNvPr id="28"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9"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0"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grpSp>
      <p:sp>
        <p:nvSpPr>
          <p:cNvPr id="31" name="AutoShape 126"/>
          <p:cNvSpPr/>
          <p:nvPr/>
        </p:nvSpPr>
        <p:spPr bwMode="auto">
          <a:xfrm>
            <a:off x="5181552" y="3155968"/>
            <a:ext cx="359229" cy="3592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2" name="AutoShape 127"/>
          <p:cNvSpPr/>
          <p:nvPr/>
        </p:nvSpPr>
        <p:spPr bwMode="auto">
          <a:xfrm>
            <a:off x="5327086" y="3211844"/>
            <a:ext cx="84740" cy="841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3" name="任意多边形 35"/>
          <p:cNvSpPr>
            <a:spLocks noChangeArrowheads="1"/>
          </p:cNvSpPr>
          <p:nvPr/>
        </p:nvSpPr>
        <p:spPr bwMode="auto">
          <a:xfrm>
            <a:off x="4357823" y="2314932"/>
            <a:ext cx="1432076" cy="1447922"/>
          </a:xfrm>
          <a:custGeom>
            <a:avLst/>
            <a:gdLst>
              <a:gd name="connsiteX0" fmla="*/ 289673 w 1431827"/>
              <a:gd name="connsiteY0" fmla="*/ 0 h 1447749"/>
              <a:gd name="connsiteX1" fmla="*/ 573461 w 1431827"/>
              <a:gd name="connsiteY1" fmla="*/ 231294 h 1447749"/>
              <a:gd name="connsiteX2" fmla="*/ 577802 w 1431827"/>
              <a:gd name="connsiteY2" fmla="*/ 274359 h 1447749"/>
              <a:gd name="connsiteX3" fmla="*/ 579053 w 1431827"/>
              <a:gd name="connsiteY3" fmla="*/ 273136 h 1447749"/>
              <a:gd name="connsiteX4" fmla="*/ 981089 w 1431827"/>
              <a:gd name="connsiteY4" fmla="*/ 596664 h 1447749"/>
              <a:gd name="connsiteX5" fmla="*/ 978477 w 1431827"/>
              <a:gd name="connsiteY5" fmla="*/ 599220 h 1447749"/>
              <a:gd name="connsiteX6" fmla="*/ 1005586 w 1431827"/>
              <a:gd name="connsiteY6" fmla="*/ 596491 h 1447749"/>
              <a:gd name="connsiteX7" fmla="*/ 1431827 w 1431827"/>
              <a:gd name="connsiteY7" fmla="*/ 1022120 h 1447749"/>
              <a:gd name="connsiteX8" fmla="*/ 1005586 w 1431827"/>
              <a:gd name="connsiteY8" fmla="*/ 1447749 h 1447749"/>
              <a:gd name="connsiteX9" fmla="*/ 579345 w 1431827"/>
              <a:gd name="connsiteY9" fmla="*/ 1022120 h 1447749"/>
              <a:gd name="connsiteX10" fmla="*/ 582966 w 1431827"/>
              <a:gd name="connsiteY10" fmla="*/ 986254 h 1447749"/>
              <a:gd name="connsiteX11" fmla="*/ 580736 w 1431827"/>
              <a:gd name="connsiteY11" fmla="*/ 988436 h 1447749"/>
              <a:gd name="connsiteX12" fmla="*/ 267013 w 1431827"/>
              <a:gd name="connsiteY12" fmla="*/ 578128 h 1447749"/>
              <a:gd name="connsiteX13" fmla="*/ 268002 w 1431827"/>
              <a:gd name="connsiteY13" fmla="*/ 577161 h 1447749"/>
              <a:gd name="connsiteX14" fmla="*/ 231294 w 1431827"/>
              <a:gd name="connsiteY14" fmla="*/ 573461 h 1447749"/>
              <a:gd name="connsiteX15" fmla="*/ 0 w 1431827"/>
              <a:gd name="connsiteY15" fmla="*/ 289673 h 1447749"/>
              <a:gd name="connsiteX16" fmla="*/ 289673 w 1431827"/>
              <a:gd name="connsiteY16" fmla="*/ 0 h 1447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1827" h="1447749">
                <a:moveTo>
                  <a:pt x="289673" y="0"/>
                </a:moveTo>
                <a:cubicBezTo>
                  <a:pt x="429657" y="0"/>
                  <a:pt x="546450" y="99295"/>
                  <a:pt x="573461" y="231294"/>
                </a:cubicBezTo>
                <a:lnTo>
                  <a:pt x="577802" y="274359"/>
                </a:lnTo>
                <a:lnTo>
                  <a:pt x="579053" y="273136"/>
                </a:lnTo>
                <a:cubicBezTo>
                  <a:pt x="589988" y="482081"/>
                  <a:pt x="674937" y="613514"/>
                  <a:pt x="981089" y="596664"/>
                </a:cubicBezTo>
                <a:lnTo>
                  <a:pt x="978477" y="599220"/>
                </a:lnTo>
                <a:lnTo>
                  <a:pt x="1005586" y="596491"/>
                </a:lnTo>
                <a:cubicBezTo>
                  <a:pt x="1240992" y="596491"/>
                  <a:pt x="1431827" y="787052"/>
                  <a:pt x="1431827" y="1022120"/>
                </a:cubicBezTo>
                <a:cubicBezTo>
                  <a:pt x="1431827" y="1257188"/>
                  <a:pt x="1240992" y="1447749"/>
                  <a:pt x="1005586" y="1447749"/>
                </a:cubicBezTo>
                <a:cubicBezTo>
                  <a:pt x="770180" y="1447749"/>
                  <a:pt x="579345" y="1257188"/>
                  <a:pt x="579345" y="1022120"/>
                </a:cubicBezTo>
                <a:lnTo>
                  <a:pt x="582966" y="986254"/>
                </a:lnTo>
                <a:lnTo>
                  <a:pt x="580736" y="988436"/>
                </a:lnTo>
                <a:cubicBezTo>
                  <a:pt x="604286" y="681759"/>
                  <a:pt x="475600" y="594979"/>
                  <a:pt x="267013" y="578128"/>
                </a:cubicBezTo>
                <a:lnTo>
                  <a:pt x="268002" y="577161"/>
                </a:lnTo>
                <a:lnTo>
                  <a:pt x="231294" y="573461"/>
                </a:lnTo>
                <a:cubicBezTo>
                  <a:pt x="99294" y="546450"/>
                  <a:pt x="0" y="429657"/>
                  <a:pt x="0" y="289673"/>
                </a:cubicBezTo>
                <a:cubicBezTo>
                  <a:pt x="0" y="129691"/>
                  <a:pt x="129691" y="0"/>
                  <a:pt x="289673"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34" name="矩形 33"/>
          <p:cNvSpPr/>
          <p:nvPr/>
        </p:nvSpPr>
        <p:spPr>
          <a:xfrm>
            <a:off x="611021" y="2144914"/>
            <a:ext cx="1927924" cy="481873"/>
          </a:xfrm>
          <a:prstGeom prst="rect">
            <a:avLst/>
          </a:prstGeom>
        </p:spPr>
        <p:txBody>
          <a:bodyPr wrap="square" lIns="91453" tIns="45725" rIns="91453" bIns="45725">
            <a:spAutoFit/>
          </a:bodyPr>
          <a:lstStyle/>
          <a:p>
            <a:pPr algn="r">
              <a:lnSpc>
                <a:spcPct val="150000"/>
              </a:lnSpc>
            </a:pPr>
            <a:r>
              <a:rPr lang="en-US" altLang="zh-CN" sz="2000" b="1" dirty="0">
                <a:solidFill>
                  <a:schemeClr val="accent1"/>
                </a:solidFill>
                <a:latin typeface="楷体" panose="02010609060101010101" pitchFamily="2" charset="-122"/>
                <a:ea typeface="楷体" panose="02010609060101010101" pitchFamily="2" charset="-122"/>
              </a:rPr>
              <a:t>1.</a:t>
            </a:r>
            <a:r>
              <a:rPr lang="zh-CN" altLang="en-US" sz="2000" dirty="0"/>
              <a:t>快乐</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37" name="矩形 36"/>
          <p:cNvSpPr/>
          <p:nvPr/>
        </p:nvSpPr>
        <p:spPr>
          <a:xfrm>
            <a:off x="5229655" y="1431949"/>
            <a:ext cx="1927924" cy="499634"/>
          </a:xfrm>
          <a:prstGeom prst="rect">
            <a:avLst/>
          </a:prstGeom>
        </p:spPr>
        <p:txBody>
          <a:bodyPr wrap="square" lIns="91453" tIns="45725" rIns="91453" bIns="45725">
            <a:spAutoFit/>
          </a:bodyPr>
          <a:lstStyle/>
          <a:p>
            <a:pPr>
              <a:lnSpc>
                <a:spcPct val="150000"/>
              </a:lnSpc>
            </a:pPr>
            <a:r>
              <a:rPr lang="en-US" altLang="zh-CN" sz="2000" b="1" dirty="0">
                <a:solidFill>
                  <a:schemeClr val="accent2">
                    <a:lumMod val="75000"/>
                  </a:schemeClr>
                </a:solidFill>
                <a:latin typeface="楷体" panose="02010609060101010101" pitchFamily="2" charset="-122"/>
                <a:ea typeface="楷体" panose="02010609060101010101" pitchFamily="2" charset="-122"/>
              </a:rPr>
              <a:t>2.</a:t>
            </a:r>
            <a:r>
              <a:rPr lang="zh-CN" altLang="en-US" sz="2000" dirty="0"/>
              <a:t>愤怒</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39" name="矩形 38"/>
          <p:cNvSpPr/>
          <p:nvPr/>
        </p:nvSpPr>
        <p:spPr>
          <a:xfrm>
            <a:off x="5847417" y="3085754"/>
            <a:ext cx="1927924" cy="481873"/>
          </a:xfrm>
          <a:prstGeom prst="rect">
            <a:avLst/>
          </a:prstGeom>
        </p:spPr>
        <p:txBody>
          <a:bodyPr wrap="square" lIns="91453" tIns="45725" rIns="91453" bIns="45725">
            <a:spAutoFit/>
          </a:bodyPr>
          <a:lstStyle/>
          <a:p>
            <a:pPr>
              <a:lnSpc>
                <a:spcPct val="150000"/>
              </a:lnSpc>
            </a:pPr>
            <a:r>
              <a:rPr lang="en-US" altLang="zh-CN" sz="2000" b="1" dirty="0">
                <a:solidFill>
                  <a:schemeClr val="accent2">
                    <a:lumMod val="75000"/>
                  </a:schemeClr>
                </a:solidFill>
                <a:latin typeface="楷体" panose="02010609060101010101" pitchFamily="2" charset="-122"/>
                <a:ea typeface="楷体" panose="02010609060101010101" pitchFamily="2" charset="-122"/>
              </a:rPr>
              <a:t>4.</a:t>
            </a:r>
            <a:r>
              <a:rPr lang="zh-CN" altLang="en-US" sz="2000" dirty="0"/>
              <a:t>悲哀</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41" name="矩形 40"/>
          <p:cNvSpPr/>
          <p:nvPr/>
        </p:nvSpPr>
        <p:spPr>
          <a:xfrm>
            <a:off x="1331796" y="3762232"/>
            <a:ext cx="1927924" cy="499634"/>
          </a:xfrm>
          <a:prstGeom prst="rect">
            <a:avLst/>
          </a:prstGeom>
        </p:spPr>
        <p:txBody>
          <a:bodyPr wrap="square" lIns="91453" tIns="45725" rIns="91453" bIns="45725">
            <a:spAutoFit/>
          </a:bodyPr>
          <a:lstStyle/>
          <a:p>
            <a:pPr algn="r">
              <a:lnSpc>
                <a:spcPct val="150000"/>
              </a:lnSpc>
            </a:pPr>
            <a:r>
              <a:rPr lang="en-US" altLang="zh-CN" sz="2000" b="1" dirty="0">
                <a:solidFill>
                  <a:schemeClr val="accent1"/>
                </a:solidFill>
                <a:latin typeface="楷体" panose="02010609060101010101" pitchFamily="2" charset="-122"/>
                <a:ea typeface="楷体" panose="02010609060101010101" pitchFamily="2" charset="-122"/>
              </a:rPr>
              <a:t>3.</a:t>
            </a:r>
            <a:r>
              <a:rPr lang="zh-CN" altLang="en-US" sz="2000" dirty="0"/>
              <a:t>恐惧</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35" name="文本框 34"/>
          <p:cNvSpPr txBox="1"/>
          <p:nvPr/>
        </p:nvSpPr>
        <p:spPr>
          <a:xfrm>
            <a:off x="1548818" y="916237"/>
            <a:ext cx="2160240"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（三）情绪的种类</a:t>
            </a:r>
            <a:endParaRPr lang="zh-CN" altLang="en-US" sz="1800" b="1" dirty="0">
              <a:latin typeface="微软雅黑" panose="020B0503020204020204" pitchFamily="34" charset="-122"/>
              <a:ea typeface="微软雅黑" panose="020B0503020204020204" pitchFamily="34" charset="-122"/>
            </a:endParaRPr>
          </a:p>
        </p:txBody>
      </p:sp>
      <p:sp>
        <p:nvSpPr>
          <p:cNvPr id="38" name="等腰三角形 3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3278206" y="232836"/>
            <a:ext cx="2085120"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一、认知情绪</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7">
                                            <p:txEl>
                                              <p:pRg st="0" end="0"/>
                                            </p:txEl>
                                          </p:spTgt>
                                        </p:tgtEl>
                                        <p:attrNameLst>
                                          <p:attrName>style.visibility</p:attrName>
                                        </p:attrNameLst>
                                      </p:cBhvr>
                                      <p:to>
                                        <p:strVal val="visible"/>
                                      </p:to>
                                    </p:set>
                                    <p:animEffect transition="in" filter="fade">
                                      <p:cBhvr>
                                        <p:cTn id="14" dur="1000"/>
                                        <p:tgtEl>
                                          <p:spTgt spid="37">
                                            <p:txEl>
                                              <p:pRg st="0" end="0"/>
                                            </p:txEl>
                                          </p:spTgt>
                                        </p:tgtEl>
                                      </p:cBhvr>
                                    </p:animEffect>
                                    <p:anim calcmode="lin" valueType="num">
                                      <p:cBhvr>
                                        <p:cTn id="15" dur="10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1000"/>
                                        <p:tgtEl>
                                          <p:spTgt spid="39"/>
                                        </p:tgtEl>
                                      </p:cBhvr>
                                    </p:animEffect>
                                    <p:anim calcmode="lin" valueType="num">
                                      <p:cBhvr>
                                        <p:cTn id="22" dur="1000" fill="hold"/>
                                        <p:tgtEl>
                                          <p:spTgt spid="39"/>
                                        </p:tgtEl>
                                        <p:attrNameLst>
                                          <p:attrName>ppt_x</p:attrName>
                                        </p:attrNameLst>
                                      </p:cBhvr>
                                      <p:tavLst>
                                        <p:tav tm="0">
                                          <p:val>
                                            <p:strVal val="#ppt_x"/>
                                          </p:val>
                                        </p:tav>
                                        <p:tav tm="100000">
                                          <p:val>
                                            <p:strVal val="#ppt_x"/>
                                          </p:val>
                                        </p:tav>
                                      </p:tavLst>
                                    </p:anim>
                                    <p:anim calcmode="lin" valueType="num">
                                      <p:cBhvr>
                                        <p:cTn id="23"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1000"/>
                                        <p:tgtEl>
                                          <p:spTgt spid="41"/>
                                        </p:tgtEl>
                                      </p:cBhvr>
                                    </p:animEffect>
                                    <p:anim calcmode="lin" valueType="num">
                                      <p:cBhvr>
                                        <p:cTn id="29" dur="1000" fill="hold"/>
                                        <p:tgtEl>
                                          <p:spTgt spid="41"/>
                                        </p:tgtEl>
                                        <p:attrNameLst>
                                          <p:attrName>ppt_x</p:attrName>
                                        </p:attrNameLst>
                                      </p:cBhvr>
                                      <p:tavLst>
                                        <p:tav tm="0">
                                          <p:val>
                                            <p:strVal val="#ppt_x"/>
                                          </p:val>
                                        </p:tav>
                                        <p:tav tm="100000">
                                          <p:val>
                                            <p:strVal val="#ppt_x"/>
                                          </p:val>
                                        </p:tav>
                                      </p:tavLst>
                                    </p:anim>
                                    <p:anim calcmode="lin" valueType="num">
                                      <p:cBhvr>
                                        <p:cTn id="30"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9" grpId="0"/>
      <p:bldP spid="4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17240" y="848242"/>
            <a:ext cx="8511108" cy="3878580"/>
          </a:xfrm>
          <a:prstGeom prst="rect">
            <a:avLst/>
          </a:prstGeom>
          <a:noFill/>
        </p:spPr>
        <p:txBody>
          <a:bodyPr wrap="square">
            <a:spAutoFit/>
          </a:bodyPr>
          <a:lstStyle/>
          <a:p>
            <a:pPr algn="ctr">
              <a:lnSpc>
                <a:spcPct val="140000"/>
              </a:lnSpc>
            </a:pPr>
            <a:r>
              <a:rPr lang="zh-CN" altLang="en-US" sz="1600" dirty="0"/>
              <a:t>   </a:t>
            </a:r>
            <a:r>
              <a:rPr lang="zh-CN" altLang="en-US" sz="1600" b="1" dirty="0"/>
              <a:t>神奇的“21 天”法则</a:t>
            </a:r>
            <a:endParaRPr lang="zh-CN" altLang="en-US" sz="1600" dirty="0"/>
          </a:p>
          <a:p>
            <a:pPr>
              <a:lnSpc>
                <a:spcPct val="140000"/>
              </a:lnSpc>
            </a:pPr>
            <a:r>
              <a:rPr lang="en-US" altLang="zh-CN" sz="1600" dirty="0"/>
              <a:t>        </a:t>
            </a:r>
            <a:r>
              <a:rPr lang="zh-CN" altLang="en-US" sz="1600" dirty="0"/>
              <a:t>第三阶段：第 15 至第 21 天。如果有幸熬过第二阶段，就会进入习惯巩固时期。到了这个</a:t>
            </a:r>
            <a:endParaRPr lang="zh-CN" altLang="en-US" sz="1600" dirty="0"/>
          </a:p>
          <a:p>
            <a:pPr>
              <a:lnSpc>
                <a:spcPct val="140000"/>
              </a:lnSpc>
            </a:pPr>
            <a:r>
              <a:rPr lang="zh-CN" altLang="en-US" sz="1600" dirty="0"/>
              <a:t>阶段，人们已经开始逐渐尝到好习惯带来的甜头，好习惯已经进入自己的潜意识中，变成下意识的行为，也就更容易坚持下去了。</a:t>
            </a:r>
            <a:endParaRPr lang="zh-CN" altLang="en-US" sz="1600" dirty="0"/>
          </a:p>
          <a:p>
            <a:pPr>
              <a:lnSpc>
                <a:spcPct val="140000"/>
              </a:lnSpc>
            </a:pPr>
            <a:r>
              <a:rPr lang="en-US" altLang="zh-CN" sz="1600" dirty="0"/>
              <a:t>     </a:t>
            </a:r>
            <a:r>
              <a:rPr lang="zh-CN" altLang="en-US" sz="1600" dirty="0"/>
              <a:t>如果在 21 天的基础上继续保持，重复 90 天以上，就会形成稳定的习惯。一旦跨入这个阶段，你已经完成自我改造，这项习惯就成为你生命中的一个有机组成部分，它会自然而然地为你效劳。</a:t>
            </a:r>
            <a:endParaRPr lang="zh-CN" altLang="en-US" sz="1600" dirty="0"/>
          </a:p>
          <a:p>
            <a:pPr>
              <a:lnSpc>
                <a:spcPct val="140000"/>
              </a:lnSpc>
            </a:pPr>
            <a:r>
              <a:rPr lang="en-US" altLang="zh-CN" sz="1600" dirty="0"/>
              <a:t>     </a:t>
            </a:r>
            <a:r>
              <a:rPr lang="zh-CN" altLang="en-US" sz="1600" dirty="0"/>
              <a:t>俗话说得好，“冰冻三尺，非一日之寒”“水滴石穿，非一日之功”。“21 天”法则体现了这个道理，或许一两天的努力达不到效果，但若长久坚持下去，同每一个妥协的念头做斗争，坚决克服拖延症，就会养成令我们终身受益的好习惯，成为一个勤勉高效的人。</a:t>
            </a:r>
            <a:endParaRPr lang="zh-CN" altLang="en-US" sz="1600" dirty="0"/>
          </a:p>
          <a:p>
            <a:pPr>
              <a:lnSpc>
                <a:spcPct val="140000"/>
              </a:lnSpc>
            </a:pPr>
            <a:r>
              <a:rPr lang="zh-CN" altLang="en-US" sz="1600" dirty="0"/>
              <a:t>正所谓，心变则态度变，态度变则行为变，行为变则人生变。</a:t>
            </a:r>
            <a:endParaRPr lang="zh-CN" altLang="en-US" sz="1600" dirty="0"/>
          </a:p>
        </p:txBody>
      </p:sp>
      <p:sp>
        <p:nvSpPr>
          <p:cNvPr id="10" name="PA-A000320150714E26PPSH-4285"/>
          <p:cNvSpPr/>
          <p:nvPr>
            <p:custDataLst>
              <p:tags r:id="rId1"/>
            </p:custDataLst>
          </p:nvPr>
        </p:nvSpPr>
        <p:spPr bwMode="auto">
          <a:xfrm>
            <a:off x="180311" y="124275"/>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11" name="文本框 10"/>
          <p:cNvSpPr txBox="1"/>
          <p:nvPr/>
        </p:nvSpPr>
        <p:spPr>
          <a:xfrm>
            <a:off x="599464" y="67409"/>
            <a:ext cx="6912768" cy="46037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案例导入</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39337" y="1192302"/>
            <a:ext cx="8360010" cy="3415030"/>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 1.</a:t>
            </a:r>
            <a:r>
              <a:rPr lang="zh-CN" altLang="en-US" sz="1600" b="1" dirty="0">
                <a:solidFill>
                  <a:schemeClr val="accent1"/>
                </a:solidFill>
                <a:latin typeface="微软雅黑" panose="020B0503020204020204" pitchFamily="34" charset="-122"/>
                <a:ea typeface="微软雅黑" panose="020B0503020204020204" pitchFamily="34" charset="-122"/>
              </a:rPr>
              <a:t>快乐</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accent2"/>
                </a:solidFill>
              </a:rPr>
              <a:t>快乐是指个体达到一定目的后，紧张的状态得以消除，从而产生的情绪体验</a:t>
            </a:r>
            <a:r>
              <a:rPr lang="zh-CN" altLang="en-US" sz="1400" dirty="0"/>
              <a:t>，如一个人经过积极准备考取理想大学后产生的情绪体验。</a:t>
            </a:r>
            <a:endParaRPr lang="en-US" altLang="zh-CN" sz="1400" dirty="0"/>
          </a:p>
          <a:p>
            <a:pPr>
              <a:lnSpc>
                <a:spcPct val="150000"/>
              </a:lnSpc>
            </a:pPr>
            <a:r>
              <a:rPr lang="zh-CN" altLang="en-US" sz="1400" dirty="0"/>
              <a:t>心理学家一般将快乐分为满意、愉快、异常的欢乐和狂喜四个等级。个体的快乐程度取决于目标的重要性和达到目标的意外性。一个人追求的目标越重要，或者达到的目标越意外，他就会感到越快乐。</a:t>
            </a:r>
            <a:endParaRPr lang="en-US" altLang="zh-CN" sz="14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愤怒</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accent1"/>
                </a:solidFill>
              </a:rPr>
              <a:t>愤怒是指个体因目标不能实现或在实现目标时受到挫折而逐渐积累起来的情绪体验。</a:t>
            </a:r>
            <a:endParaRPr lang="en-US" altLang="zh-CN" sz="1400" dirty="0">
              <a:solidFill>
                <a:schemeClr val="accent1"/>
              </a:solidFill>
            </a:endParaRPr>
          </a:p>
          <a:p>
            <a:pPr>
              <a:lnSpc>
                <a:spcPct val="150000"/>
              </a:lnSpc>
            </a:pPr>
            <a:r>
              <a:rPr lang="zh-CN" altLang="en-US" sz="1400" dirty="0"/>
              <a:t>一个人对挫折的认识会影响他愤怒情绪的产生。如果一个人认为挫折和阻挠是不合理的，甚至是恶意的，他就很容易产生愤怒的情绪。一般来说，根据程度的不同，愤怒可以分为轻微的不满、生气、愠、怒、大怒和暴怒六个等级。</a:t>
            </a:r>
            <a:endParaRPr lang="en-US" altLang="zh-CN" sz="1400" dirty="0"/>
          </a:p>
        </p:txBody>
      </p:sp>
      <p:sp>
        <p:nvSpPr>
          <p:cNvPr id="7" name="文本框 6"/>
          <p:cNvSpPr txBox="1"/>
          <p:nvPr/>
        </p:nvSpPr>
        <p:spPr>
          <a:xfrm>
            <a:off x="390525" y="772160"/>
            <a:ext cx="2887980"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（三）</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情绪的种类</a:t>
            </a:r>
            <a:endParaRPr lang="zh-CN" altLang="en-US" sz="18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3278206" y="232836"/>
            <a:ext cx="208512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一、认知情绪</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15034" y="1276370"/>
            <a:ext cx="8530652" cy="3738245"/>
          </a:xfrm>
          <a:prstGeom prst="rect">
            <a:avLst/>
          </a:prstGeom>
          <a:noFill/>
        </p:spPr>
        <p:txBody>
          <a:bodyPr wrap="square">
            <a:spAutoFit/>
          </a:bodyPr>
          <a:lstStyle/>
          <a:p>
            <a:pPr>
              <a:lnSpc>
                <a:spcPct val="150000"/>
              </a:lnSpc>
            </a:pPr>
            <a:r>
              <a:rPr lang="en-US" altLang="zh-CN" sz="1400" dirty="0"/>
              <a:t> </a:t>
            </a: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恐惧</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accent2"/>
                </a:solidFill>
              </a:rPr>
              <a:t>恐惧是指个体在企图摆脱或逃避某种情境，但又感到无能为力时所产生的情绪体验</a:t>
            </a:r>
            <a:r>
              <a:rPr lang="zh-CN" altLang="en-US" sz="1400" dirty="0"/>
              <a:t>，如人们在遇到地震，感到无力应对时，往往会感到十分恐惧。</a:t>
            </a:r>
            <a:endParaRPr lang="en-US" altLang="zh-CN" sz="1400" dirty="0"/>
          </a:p>
          <a:p>
            <a:pPr>
              <a:lnSpc>
                <a:spcPct val="150000"/>
              </a:lnSpc>
            </a:pPr>
            <a:r>
              <a:rPr lang="zh-CN" altLang="en-US" sz="1400" dirty="0"/>
              <a:t>一般来说，人们产生恐惧是因为他们缺乏有效应对恐惧情境的力量，有时也因为他们熟悉的环境发生了意想不到的变化。</a:t>
            </a:r>
            <a:endParaRPr lang="en-US" altLang="zh-CN" sz="1400" b="1"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 4.</a:t>
            </a:r>
            <a:r>
              <a:rPr lang="zh-CN" altLang="en-US" sz="1600" b="1" dirty="0">
                <a:solidFill>
                  <a:schemeClr val="accent2"/>
                </a:solidFill>
                <a:latin typeface="微软雅黑" panose="020B0503020204020204" pitchFamily="34" charset="-122"/>
                <a:ea typeface="微软雅黑" panose="020B0503020204020204" pitchFamily="34" charset="-122"/>
              </a:rPr>
              <a:t>悲哀</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accent1"/>
                </a:solidFill>
              </a:rPr>
              <a:t>悲哀是指个体在失去内心盼望的、自认为有价值的东西时所产生的情绪体验，</a:t>
            </a:r>
            <a:r>
              <a:rPr lang="zh-CN" altLang="en-US" sz="1400" dirty="0"/>
              <a:t>如一个人失去亲人后会产生悲哀的情绪。</a:t>
            </a:r>
            <a:endParaRPr lang="en-US" altLang="zh-CN" sz="1400" dirty="0"/>
          </a:p>
          <a:p>
            <a:pPr>
              <a:lnSpc>
                <a:spcPct val="150000"/>
              </a:lnSpc>
            </a:pPr>
            <a:r>
              <a:rPr lang="zh-CN" altLang="en-US" sz="1400" dirty="0"/>
              <a:t>一般来说，悲哀按程度可以分为遗憾、失望、难过、悲伤和悲痛。悲哀的程度取决于人们所失去事物的价值。失去事物的价值越大，悲哀就越强烈。悲哀所带来的过度紧张感可以通过哭泣来释放，人在哭泣之后往往会精力衰竭，同时因紧张得以释放而感到轻松。</a:t>
            </a:r>
            <a:endParaRPr lang="zh-CN" altLang="en-US" sz="1200" dirty="0">
              <a:latin typeface="楷体" panose="02010609060101010101" pitchFamily="2" charset="-122"/>
              <a:ea typeface="楷体" panose="02010609060101010101" pitchFamily="2" charset="-122"/>
            </a:endParaRPr>
          </a:p>
        </p:txBody>
      </p:sp>
      <p:sp>
        <p:nvSpPr>
          <p:cNvPr id="7" name="文本框 6"/>
          <p:cNvSpPr txBox="1"/>
          <p:nvPr/>
        </p:nvSpPr>
        <p:spPr>
          <a:xfrm>
            <a:off x="540385" y="916305"/>
            <a:ext cx="2795905"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（三）情绪的种类</a:t>
            </a:r>
            <a:endParaRPr lang="zh-CN" altLang="en-US" sz="18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3278206" y="232836"/>
            <a:ext cx="208512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一、认知情绪</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grpSp>
        <p:nvGrpSpPr>
          <p:cNvPr id="7" name="千图设计师MC：ID 29795607库_组合 1"/>
          <p:cNvGrpSpPr/>
          <p:nvPr>
            <p:custDataLst>
              <p:tags r:id="rId1"/>
            </p:custDataLst>
          </p:nvPr>
        </p:nvGrpSpPr>
        <p:grpSpPr>
          <a:xfrm>
            <a:off x="218361" y="1132384"/>
            <a:ext cx="4030530" cy="3760629"/>
            <a:chOff x="1196556" y="1095341"/>
            <a:chExt cx="5373107" cy="5013302"/>
          </a:xfrm>
        </p:grpSpPr>
        <p:sp>
          <p:nvSpPr>
            <p:cNvPr id="8" name="Freeform: Shape 5"/>
            <p:cNvSpPr/>
            <p:nvPr/>
          </p:nvSpPr>
          <p:spPr bwMode="auto">
            <a:xfrm>
              <a:off x="2779703" y="5386364"/>
              <a:ext cx="2257452" cy="634326"/>
            </a:xfrm>
            <a:custGeom>
              <a:avLst/>
              <a:gdLst/>
              <a:ahLst/>
              <a:cxnLst>
                <a:cxn ang="0">
                  <a:pos x="563" y="65"/>
                </a:cxn>
                <a:cxn ang="0">
                  <a:pos x="563" y="0"/>
                </a:cxn>
                <a:cxn ang="0">
                  <a:pos x="281" y="0"/>
                </a:cxn>
                <a:cxn ang="0">
                  <a:pos x="281" y="102"/>
                </a:cxn>
                <a:cxn ang="0">
                  <a:pos x="0" y="102"/>
                </a:cxn>
                <a:cxn ang="0">
                  <a:pos x="0" y="238"/>
                </a:cxn>
                <a:cxn ang="0">
                  <a:pos x="281" y="238"/>
                </a:cxn>
                <a:cxn ang="0">
                  <a:pos x="563" y="238"/>
                </a:cxn>
                <a:cxn ang="0">
                  <a:pos x="847" y="238"/>
                </a:cxn>
                <a:cxn ang="0">
                  <a:pos x="847" y="65"/>
                </a:cxn>
                <a:cxn ang="0">
                  <a:pos x="563" y="65"/>
                </a:cxn>
              </a:cxnLst>
              <a:rect l="0" t="0" r="r" b="b"/>
              <a:pathLst>
                <a:path w="847" h="238">
                  <a:moveTo>
                    <a:pt x="563" y="65"/>
                  </a:moveTo>
                  <a:lnTo>
                    <a:pt x="563" y="0"/>
                  </a:lnTo>
                  <a:lnTo>
                    <a:pt x="281" y="0"/>
                  </a:lnTo>
                  <a:lnTo>
                    <a:pt x="281" y="102"/>
                  </a:lnTo>
                  <a:lnTo>
                    <a:pt x="0" y="102"/>
                  </a:lnTo>
                  <a:lnTo>
                    <a:pt x="0" y="238"/>
                  </a:lnTo>
                  <a:lnTo>
                    <a:pt x="281" y="238"/>
                  </a:lnTo>
                  <a:lnTo>
                    <a:pt x="563" y="238"/>
                  </a:lnTo>
                  <a:lnTo>
                    <a:pt x="847" y="238"/>
                  </a:lnTo>
                  <a:lnTo>
                    <a:pt x="847" y="65"/>
                  </a:lnTo>
                  <a:lnTo>
                    <a:pt x="563" y="65"/>
                  </a:lnTo>
                  <a:close/>
                </a:path>
              </a:pathLst>
            </a:custGeom>
            <a:solidFill>
              <a:srgbClr val="000000"/>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0" name="Rectangle 6"/>
            <p:cNvSpPr/>
            <p:nvPr/>
          </p:nvSpPr>
          <p:spPr bwMode="auto">
            <a:xfrm>
              <a:off x="2161370" y="5610244"/>
              <a:ext cx="1151380" cy="498399"/>
            </a:xfrm>
            <a:prstGeom prst="rect">
              <a:avLst/>
            </a:prstGeom>
            <a:solidFill>
              <a:schemeClr val="accent1"/>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1" name="Rectangle 7"/>
            <p:cNvSpPr/>
            <p:nvPr/>
          </p:nvSpPr>
          <p:spPr bwMode="auto">
            <a:xfrm>
              <a:off x="3304755" y="5221120"/>
              <a:ext cx="1146050" cy="887522"/>
            </a:xfrm>
            <a:prstGeom prst="rect">
              <a:avLst/>
            </a:prstGeom>
            <a:solidFill>
              <a:schemeClr val="accent2"/>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2" name="Rectangle 8"/>
            <p:cNvSpPr/>
            <p:nvPr/>
          </p:nvSpPr>
          <p:spPr bwMode="auto">
            <a:xfrm>
              <a:off x="4450803" y="5471652"/>
              <a:ext cx="1143384" cy="636990"/>
            </a:xfrm>
            <a:prstGeom prst="rect">
              <a:avLst/>
            </a:prstGeom>
            <a:solidFill>
              <a:schemeClr val="accent3"/>
            </a:solidFill>
            <a:ln w="9525">
              <a:noFill/>
              <a:miter lim="800000"/>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3" name="Oval 9"/>
            <p:cNvSpPr/>
            <p:nvPr/>
          </p:nvSpPr>
          <p:spPr bwMode="auto">
            <a:xfrm>
              <a:off x="5354317" y="1817619"/>
              <a:ext cx="1215346" cy="1202020"/>
            </a:xfrm>
            <a:prstGeom prst="ellipse">
              <a:avLst/>
            </a:prstGeom>
            <a:solidFill>
              <a:schemeClr val="accent3"/>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4" name="Freeform: Shape 10"/>
            <p:cNvSpPr/>
            <p:nvPr/>
          </p:nvSpPr>
          <p:spPr bwMode="auto">
            <a:xfrm>
              <a:off x="5253039" y="2473266"/>
              <a:ext cx="642321" cy="644986"/>
            </a:xfrm>
            <a:custGeom>
              <a:avLst/>
              <a:gdLst/>
              <a:ahLst/>
              <a:cxnLst>
                <a:cxn ang="0">
                  <a:pos x="167" y="60"/>
                </a:cxn>
                <a:cxn ang="0">
                  <a:pos x="158" y="55"/>
                </a:cxn>
                <a:cxn ang="0">
                  <a:pos x="150" y="41"/>
                </a:cxn>
                <a:cxn ang="0">
                  <a:pos x="132" y="21"/>
                </a:cxn>
                <a:cxn ang="0">
                  <a:pos x="120" y="15"/>
                </a:cxn>
                <a:cxn ang="0">
                  <a:pos x="114" y="4"/>
                </a:cxn>
                <a:cxn ang="0">
                  <a:pos x="104" y="7"/>
                </a:cxn>
                <a:cxn ang="0">
                  <a:pos x="2" y="173"/>
                </a:cxn>
                <a:cxn ang="0">
                  <a:pos x="2" y="184"/>
                </a:cxn>
                <a:cxn ang="0">
                  <a:pos x="3" y="184"/>
                </a:cxn>
                <a:cxn ang="0">
                  <a:pos x="3" y="187"/>
                </a:cxn>
                <a:cxn ang="0">
                  <a:pos x="14" y="187"/>
                </a:cxn>
                <a:cxn ang="0">
                  <a:pos x="165" y="72"/>
                </a:cxn>
                <a:cxn ang="0">
                  <a:pos x="167" y="60"/>
                </a:cxn>
              </a:cxnLst>
              <a:rect l="0" t="0" r="r" b="b"/>
              <a:pathLst>
                <a:path w="171" h="189">
                  <a:moveTo>
                    <a:pt x="167" y="60"/>
                  </a:moveTo>
                  <a:cubicBezTo>
                    <a:pt x="165" y="55"/>
                    <a:pt x="161" y="53"/>
                    <a:pt x="158" y="55"/>
                  </a:cubicBezTo>
                  <a:cubicBezTo>
                    <a:pt x="156" y="49"/>
                    <a:pt x="154" y="45"/>
                    <a:pt x="150" y="41"/>
                  </a:cubicBezTo>
                  <a:cubicBezTo>
                    <a:pt x="132" y="21"/>
                    <a:pt x="132" y="21"/>
                    <a:pt x="132" y="21"/>
                  </a:cubicBezTo>
                  <a:cubicBezTo>
                    <a:pt x="129" y="16"/>
                    <a:pt x="125" y="15"/>
                    <a:pt x="120" y="15"/>
                  </a:cubicBezTo>
                  <a:cubicBezTo>
                    <a:pt x="121" y="11"/>
                    <a:pt x="120" y="7"/>
                    <a:pt x="114" y="4"/>
                  </a:cubicBezTo>
                  <a:cubicBezTo>
                    <a:pt x="112" y="0"/>
                    <a:pt x="105" y="2"/>
                    <a:pt x="104" y="7"/>
                  </a:cubicBezTo>
                  <a:cubicBezTo>
                    <a:pt x="2" y="173"/>
                    <a:pt x="2" y="173"/>
                    <a:pt x="2" y="173"/>
                  </a:cubicBezTo>
                  <a:cubicBezTo>
                    <a:pt x="0" y="177"/>
                    <a:pt x="0" y="180"/>
                    <a:pt x="2" y="184"/>
                  </a:cubicBezTo>
                  <a:cubicBezTo>
                    <a:pt x="3" y="184"/>
                    <a:pt x="3" y="184"/>
                    <a:pt x="3" y="184"/>
                  </a:cubicBezTo>
                  <a:cubicBezTo>
                    <a:pt x="3" y="187"/>
                    <a:pt x="3" y="187"/>
                    <a:pt x="3" y="187"/>
                  </a:cubicBezTo>
                  <a:cubicBezTo>
                    <a:pt x="7" y="189"/>
                    <a:pt x="11" y="189"/>
                    <a:pt x="14" y="187"/>
                  </a:cubicBezTo>
                  <a:cubicBezTo>
                    <a:pt x="165" y="72"/>
                    <a:pt x="165" y="72"/>
                    <a:pt x="165" y="72"/>
                  </a:cubicBezTo>
                  <a:cubicBezTo>
                    <a:pt x="169" y="70"/>
                    <a:pt x="171" y="63"/>
                    <a:pt x="167" y="60"/>
                  </a:cubicBezTo>
                  <a:close/>
                </a:path>
              </a:pathLst>
            </a:custGeom>
            <a:solidFill>
              <a:schemeClr val="accent3"/>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5" name="Freeform: Shape 11"/>
            <p:cNvSpPr/>
            <p:nvPr/>
          </p:nvSpPr>
          <p:spPr bwMode="auto">
            <a:xfrm>
              <a:off x="2526507" y="4341594"/>
              <a:ext cx="418442" cy="413111"/>
            </a:xfrm>
            <a:custGeom>
              <a:avLst/>
              <a:gdLst/>
              <a:ahLst/>
              <a:cxnLst>
                <a:cxn ang="0">
                  <a:pos x="55" y="121"/>
                </a:cxn>
                <a:cxn ang="0">
                  <a:pos x="111" y="61"/>
                </a:cxn>
                <a:cxn ang="0">
                  <a:pos x="55" y="0"/>
                </a:cxn>
                <a:cxn ang="0">
                  <a:pos x="0" y="61"/>
                </a:cxn>
                <a:cxn ang="0">
                  <a:pos x="55" y="121"/>
                </a:cxn>
              </a:cxnLst>
              <a:rect l="0" t="0" r="r" b="b"/>
              <a:pathLst>
                <a:path w="111" h="121">
                  <a:moveTo>
                    <a:pt x="55" y="121"/>
                  </a:moveTo>
                  <a:cubicBezTo>
                    <a:pt x="87" y="121"/>
                    <a:pt x="111" y="95"/>
                    <a:pt x="111" y="61"/>
                  </a:cubicBezTo>
                  <a:cubicBezTo>
                    <a:pt x="111" y="29"/>
                    <a:pt x="87" y="0"/>
                    <a:pt x="55" y="0"/>
                  </a:cubicBezTo>
                  <a:cubicBezTo>
                    <a:pt x="25" y="0"/>
                    <a:pt x="0" y="29"/>
                    <a:pt x="0" y="61"/>
                  </a:cubicBezTo>
                  <a:cubicBezTo>
                    <a:pt x="0" y="95"/>
                    <a:pt x="25" y="121"/>
                    <a:pt x="55" y="121"/>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7" name="Freeform: Shape 12"/>
            <p:cNvSpPr/>
            <p:nvPr/>
          </p:nvSpPr>
          <p:spPr bwMode="auto">
            <a:xfrm>
              <a:off x="2880983" y="5391695"/>
              <a:ext cx="213218" cy="554369"/>
            </a:xfrm>
            <a:custGeom>
              <a:avLst/>
              <a:gdLst/>
              <a:ahLst/>
              <a:cxnLst>
                <a:cxn ang="0">
                  <a:pos x="31" y="18"/>
                </a:cxn>
                <a:cxn ang="0">
                  <a:pos x="15" y="0"/>
                </a:cxn>
                <a:cxn ang="0">
                  <a:pos x="0" y="26"/>
                </a:cxn>
                <a:cxn ang="0">
                  <a:pos x="0" y="135"/>
                </a:cxn>
                <a:cxn ang="0">
                  <a:pos x="26" y="162"/>
                </a:cxn>
                <a:cxn ang="0">
                  <a:pos x="33" y="162"/>
                </a:cxn>
                <a:cxn ang="0">
                  <a:pos x="57" y="135"/>
                </a:cxn>
                <a:cxn ang="0">
                  <a:pos x="57" y="26"/>
                </a:cxn>
                <a:cxn ang="0">
                  <a:pos x="57" y="18"/>
                </a:cxn>
                <a:cxn ang="0">
                  <a:pos x="31" y="18"/>
                </a:cxn>
              </a:cxnLst>
              <a:rect l="0" t="0" r="r" b="b"/>
              <a:pathLst>
                <a:path w="57" h="162">
                  <a:moveTo>
                    <a:pt x="31" y="18"/>
                  </a:moveTo>
                  <a:cubicBezTo>
                    <a:pt x="24" y="15"/>
                    <a:pt x="19" y="8"/>
                    <a:pt x="15" y="0"/>
                  </a:cubicBezTo>
                  <a:cubicBezTo>
                    <a:pt x="5" y="4"/>
                    <a:pt x="0" y="15"/>
                    <a:pt x="0" y="26"/>
                  </a:cubicBezTo>
                  <a:cubicBezTo>
                    <a:pt x="0" y="135"/>
                    <a:pt x="0" y="135"/>
                    <a:pt x="0" y="135"/>
                  </a:cubicBezTo>
                  <a:cubicBezTo>
                    <a:pt x="0" y="149"/>
                    <a:pt x="11" y="162"/>
                    <a:pt x="26" y="162"/>
                  </a:cubicBezTo>
                  <a:cubicBezTo>
                    <a:pt x="33" y="162"/>
                    <a:pt x="33" y="162"/>
                    <a:pt x="33" y="162"/>
                  </a:cubicBezTo>
                  <a:cubicBezTo>
                    <a:pt x="47" y="162"/>
                    <a:pt x="57" y="149"/>
                    <a:pt x="57" y="135"/>
                  </a:cubicBezTo>
                  <a:cubicBezTo>
                    <a:pt x="57" y="26"/>
                    <a:pt x="57" y="26"/>
                    <a:pt x="57" y="26"/>
                  </a:cubicBezTo>
                  <a:cubicBezTo>
                    <a:pt x="57" y="25"/>
                    <a:pt x="57" y="23"/>
                    <a:pt x="57" y="18"/>
                  </a:cubicBezTo>
                  <a:cubicBezTo>
                    <a:pt x="49" y="23"/>
                    <a:pt x="40" y="23"/>
                    <a:pt x="31" y="18"/>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8" name="Freeform: Shape 13"/>
            <p:cNvSpPr/>
            <p:nvPr/>
          </p:nvSpPr>
          <p:spPr bwMode="auto">
            <a:xfrm>
              <a:off x="2355931" y="5405021"/>
              <a:ext cx="223879" cy="541042"/>
            </a:xfrm>
            <a:custGeom>
              <a:avLst/>
              <a:gdLst/>
              <a:ahLst/>
              <a:cxnLst>
                <a:cxn ang="0">
                  <a:pos x="48" y="0"/>
                </a:cxn>
                <a:cxn ang="0">
                  <a:pos x="33" y="16"/>
                </a:cxn>
                <a:cxn ang="0">
                  <a:pos x="2" y="14"/>
                </a:cxn>
                <a:cxn ang="0">
                  <a:pos x="0" y="22"/>
                </a:cxn>
                <a:cxn ang="0">
                  <a:pos x="0" y="131"/>
                </a:cxn>
                <a:cxn ang="0">
                  <a:pos x="26" y="158"/>
                </a:cxn>
                <a:cxn ang="0">
                  <a:pos x="33" y="158"/>
                </a:cxn>
                <a:cxn ang="0">
                  <a:pos x="59" y="131"/>
                </a:cxn>
                <a:cxn ang="0">
                  <a:pos x="59" y="22"/>
                </a:cxn>
                <a:cxn ang="0">
                  <a:pos x="48" y="0"/>
                </a:cxn>
              </a:cxnLst>
              <a:rect l="0" t="0" r="r" b="b"/>
              <a:pathLst>
                <a:path w="59" h="158">
                  <a:moveTo>
                    <a:pt x="48" y="0"/>
                  </a:moveTo>
                  <a:cubicBezTo>
                    <a:pt x="45" y="6"/>
                    <a:pt x="41" y="12"/>
                    <a:pt x="33" y="16"/>
                  </a:cubicBezTo>
                  <a:cubicBezTo>
                    <a:pt x="22" y="21"/>
                    <a:pt x="10" y="21"/>
                    <a:pt x="2" y="14"/>
                  </a:cubicBezTo>
                  <a:cubicBezTo>
                    <a:pt x="0" y="16"/>
                    <a:pt x="0" y="19"/>
                    <a:pt x="0" y="22"/>
                  </a:cubicBezTo>
                  <a:cubicBezTo>
                    <a:pt x="0" y="131"/>
                    <a:pt x="0" y="131"/>
                    <a:pt x="0" y="131"/>
                  </a:cubicBezTo>
                  <a:cubicBezTo>
                    <a:pt x="0" y="145"/>
                    <a:pt x="10" y="158"/>
                    <a:pt x="26" y="158"/>
                  </a:cubicBezTo>
                  <a:cubicBezTo>
                    <a:pt x="33" y="158"/>
                    <a:pt x="33" y="158"/>
                    <a:pt x="33" y="158"/>
                  </a:cubicBezTo>
                  <a:cubicBezTo>
                    <a:pt x="48" y="158"/>
                    <a:pt x="59" y="145"/>
                    <a:pt x="59" y="131"/>
                  </a:cubicBezTo>
                  <a:cubicBezTo>
                    <a:pt x="59" y="22"/>
                    <a:pt x="59" y="22"/>
                    <a:pt x="59" y="22"/>
                  </a:cubicBezTo>
                  <a:cubicBezTo>
                    <a:pt x="59" y="14"/>
                    <a:pt x="56" y="6"/>
                    <a:pt x="48" y="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19" name="Freeform: Shape 14"/>
            <p:cNvSpPr/>
            <p:nvPr/>
          </p:nvSpPr>
          <p:spPr bwMode="auto">
            <a:xfrm>
              <a:off x="2188022" y="4549482"/>
              <a:ext cx="1098076" cy="1036775"/>
            </a:xfrm>
            <a:custGeom>
              <a:avLst/>
              <a:gdLst/>
              <a:ahLst/>
              <a:cxnLst>
                <a:cxn ang="0">
                  <a:pos x="289" y="130"/>
                </a:cxn>
                <a:cxn ang="0">
                  <a:pos x="264" y="69"/>
                </a:cxn>
                <a:cxn ang="0">
                  <a:pos x="241" y="16"/>
                </a:cxn>
                <a:cxn ang="0">
                  <a:pos x="217" y="0"/>
                </a:cxn>
                <a:cxn ang="0">
                  <a:pos x="211" y="0"/>
                </a:cxn>
                <a:cxn ang="0">
                  <a:pos x="145" y="73"/>
                </a:cxn>
                <a:cxn ang="0">
                  <a:pos x="78" y="0"/>
                </a:cxn>
                <a:cxn ang="0">
                  <a:pos x="73" y="0"/>
                </a:cxn>
                <a:cxn ang="0">
                  <a:pos x="49" y="16"/>
                </a:cxn>
                <a:cxn ang="0">
                  <a:pos x="28" y="69"/>
                </a:cxn>
                <a:cxn ang="0">
                  <a:pos x="2" y="130"/>
                </a:cxn>
                <a:cxn ang="0">
                  <a:pos x="0" y="140"/>
                </a:cxn>
                <a:cxn ang="0">
                  <a:pos x="2" y="151"/>
                </a:cxn>
                <a:cxn ang="0">
                  <a:pos x="42" y="239"/>
                </a:cxn>
                <a:cxn ang="0">
                  <a:pos x="73" y="251"/>
                </a:cxn>
                <a:cxn ang="0">
                  <a:pos x="82" y="216"/>
                </a:cxn>
                <a:cxn ang="0">
                  <a:pos x="49" y="140"/>
                </a:cxn>
                <a:cxn ang="0">
                  <a:pos x="55" y="124"/>
                </a:cxn>
                <a:cxn ang="0">
                  <a:pos x="73" y="83"/>
                </a:cxn>
                <a:cxn ang="0">
                  <a:pos x="73" y="162"/>
                </a:cxn>
                <a:cxn ang="0">
                  <a:pos x="95" y="214"/>
                </a:cxn>
                <a:cxn ang="0">
                  <a:pos x="99" y="237"/>
                </a:cxn>
                <a:cxn ang="0">
                  <a:pos x="117" y="272"/>
                </a:cxn>
                <a:cxn ang="0">
                  <a:pos x="117" y="304"/>
                </a:cxn>
                <a:cxn ang="0">
                  <a:pos x="169" y="304"/>
                </a:cxn>
                <a:cxn ang="0">
                  <a:pos x="169" y="272"/>
                </a:cxn>
                <a:cxn ang="0">
                  <a:pos x="195" y="235"/>
                </a:cxn>
                <a:cxn ang="0">
                  <a:pos x="199" y="212"/>
                </a:cxn>
                <a:cxn ang="0">
                  <a:pos x="217" y="168"/>
                </a:cxn>
                <a:cxn ang="0">
                  <a:pos x="217" y="81"/>
                </a:cxn>
                <a:cxn ang="0">
                  <a:pos x="236" y="126"/>
                </a:cxn>
                <a:cxn ang="0">
                  <a:pos x="241" y="140"/>
                </a:cxn>
                <a:cxn ang="0">
                  <a:pos x="208" y="216"/>
                </a:cxn>
                <a:cxn ang="0">
                  <a:pos x="220" y="251"/>
                </a:cxn>
                <a:cxn ang="0">
                  <a:pos x="251" y="239"/>
                </a:cxn>
                <a:cxn ang="0">
                  <a:pos x="289" y="151"/>
                </a:cxn>
                <a:cxn ang="0">
                  <a:pos x="289" y="140"/>
                </a:cxn>
                <a:cxn ang="0">
                  <a:pos x="289" y="130"/>
                </a:cxn>
              </a:cxnLst>
              <a:rect l="0" t="0" r="r" b="b"/>
              <a:pathLst>
                <a:path w="292" h="304">
                  <a:moveTo>
                    <a:pt x="289" y="130"/>
                  </a:moveTo>
                  <a:cubicBezTo>
                    <a:pt x="264" y="69"/>
                    <a:pt x="264" y="69"/>
                    <a:pt x="264" y="69"/>
                  </a:cubicBezTo>
                  <a:cubicBezTo>
                    <a:pt x="241" y="16"/>
                    <a:pt x="241" y="16"/>
                    <a:pt x="241" y="16"/>
                  </a:cubicBezTo>
                  <a:cubicBezTo>
                    <a:pt x="238" y="7"/>
                    <a:pt x="229" y="0"/>
                    <a:pt x="217" y="0"/>
                  </a:cubicBezTo>
                  <a:cubicBezTo>
                    <a:pt x="211" y="0"/>
                    <a:pt x="211" y="0"/>
                    <a:pt x="211" y="0"/>
                  </a:cubicBezTo>
                  <a:cubicBezTo>
                    <a:pt x="211" y="40"/>
                    <a:pt x="183" y="73"/>
                    <a:pt x="145" y="73"/>
                  </a:cubicBezTo>
                  <a:cubicBezTo>
                    <a:pt x="108" y="73"/>
                    <a:pt x="78" y="40"/>
                    <a:pt x="78" y="0"/>
                  </a:cubicBezTo>
                  <a:cubicBezTo>
                    <a:pt x="73" y="0"/>
                    <a:pt x="73" y="0"/>
                    <a:pt x="73" y="0"/>
                  </a:cubicBezTo>
                  <a:cubicBezTo>
                    <a:pt x="64" y="0"/>
                    <a:pt x="55" y="7"/>
                    <a:pt x="49" y="16"/>
                  </a:cubicBezTo>
                  <a:cubicBezTo>
                    <a:pt x="28" y="69"/>
                    <a:pt x="28" y="69"/>
                    <a:pt x="28" y="69"/>
                  </a:cubicBezTo>
                  <a:cubicBezTo>
                    <a:pt x="2" y="130"/>
                    <a:pt x="2" y="130"/>
                    <a:pt x="2" y="130"/>
                  </a:cubicBezTo>
                  <a:cubicBezTo>
                    <a:pt x="0" y="134"/>
                    <a:pt x="0" y="138"/>
                    <a:pt x="0" y="140"/>
                  </a:cubicBezTo>
                  <a:cubicBezTo>
                    <a:pt x="0" y="144"/>
                    <a:pt x="0" y="147"/>
                    <a:pt x="2" y="151"/>
                  </a:cubicBezTo>
                  <a:cubicBezTo>
                    <a:pt x="42" y="239"/>
                    <a:pt x="42" y="239"/>
                    <a:pt x="42" y="239"/>
                  </a:cubicBezTo>
                  <a:cubicBezTo>
                    <a:pt x="47" y="251"/>
                    <a:pt x="59" y="257"/>
                    <a:pt x="73" y="251"/>
                  </a:cubicBezTo>
                  <a:cubicBezTo>
                    <a:pt x="83" y="245"/>
                    <a:pt x="90" y="231"/>
                    <a:pt x="82" y="216"/>
                  </a:cubicBezTo>
                  <a:cubicBezTo>
                    <a:pt x="49" y="140"/>
                    <a:pt x="49" y="140"/>
                    <a:pt x="49" y="140"/>
                  </a:cubicBezTo>
                  <a:cubicBezTo>
                    <a:pt x="55" y="124"/>
                    <a:pt x="55" y="124"/>
                    <a:pt x="55" y="124"/>
                  </a:cubicBezTo>
                  <a:cubicBezTo>
                    <a:pt x="73" y="83"/>
                    <a:pt x="73" y="83"/>
                    <a:pt x="73" y="83"/>
                  </a:cubicBezTo>
                  <a:cubicBezTo>
                    <a:pt x="73" y="162"/>
                    <a:pt x="73" y="162"/>
                    <a:pt x="73" y="162"/>
                  </a:cubicBezTo>
                  <a:cubicBezTo>
                    <a:pt x="95" y="214"/>
                    <a:pt x="95" y="214"/>
                    <a:pt x="95" y="214"/>
                  </a:cubicBezTo>
                  <a:cubicBezTo>
                    <a:pt x="99" y="223"/>
                    <a:pt x="99" y="229"/>
                    <a:pt x="99" y="237"/>
                  </a:cubicBezTo>
                  <a:cubicBezTo>
                    <a:pt x="109" y="242"/>
                    <a:pt x="117" y="257"/>
                    <a:pt x="117" y="272"/>
                  </a:cubicBezTo>
                  <a:cubicBezTo>
                    <a:pt x="117" y="304"/>
                    <a:pt x="117" y="304"/>
                    <a:pt x="117" y="304"/>
                  </a:cubicBezTo>
                  <a:cubicBezTo>
                    <a:pt x="169" y="304"/>
                    <a:pt x="169" y="304"/>
                    <a:pt x="169" y="304"/>
                  </a:cubicBezTo>
                  <a:cubicBezTo>
                    <a:pt x="169" y="272"/>
                    <a:pt x="169" y="272"/>
                    <a:pt x="169" y="272"/>
                  </a:cubicBezTo>
                  <a:cubicBezTo>
                    <a:pt x="169" y="255"/>
                    <a:pt x="180" y="239"/>
                    <a:pt x="195" y="235"/>
                  </a:cubicBezTo>
                  <a:cubicBezTo>
                    <a:pt x="195" y="227"/>
                    <a:pt x="195" y="221"/>
                    <a:pt x="199" y="212"/>
                  </a:cubicBezTo>
                  <a:cubicBezTo>
                    <a:pt x="217" y="168"/>
                    <a:pt x="217" y="168"/>
                    <a:pt x="217" y="168"/>
                  </a:cubicBezTo>
                  <a:cubicBezTo>
                    <a:pt x="217" y="81"/>
                    <a:pt x="217" y="81"/>
                    <a:pt x="217" y="81"/>
                  </a:cubicBezTo>
                  <a:cubicBezTo>
                    <a:pt x="236" y="126"/>
                    <a:pt x="236" y="126"/>
                    <a:pt x="236" y="126"/>
                  </a:cubicBezTo>
                  <a:cubicBezTo>
                    <a:pt x="241" y="140"/>
                    <a:pt x="241" y="140"/>
                    <a:pt x="241" y="140"/>
                  </a:cubicBezTo>
                  <a:cubicBezTo>
                    <a:pt x="208" y="216"/>
                    <a:pt x="208" y="216"/>
                    <a:pt x="208" y="216"/>
                  </a:cubicBezTo>
                  <a:cubicBezTo>
                    <a:pt x="203" y="231"/>
                    <a:pt x="208" y="245"/>
                    <a:pt x="220" y="251"/>
                  </a:cubicBezTo>
                  <a:cubicBezTo>
                    <a:pt x="231" y="257"/>
                    <a:pt x="245" y="251"/>
                    <a:pt x="251" y="239"/>
                  </a:cubicBezTo>
                  <a:cubicBezTo>
                    <a:pt x="289" y="151"/>
                    <a:pt x="289" y="151"/>
                    <a:pt x="289" y="151"/>
                  </a:cubicBezTo>
                  <a:cubicBezTo>
                    <a:pt x="289" y="147"/>
                    <a:pt x="292" y="144"/>
                    <a:pt x="289" y="140"/>
                  </a:cubicBezTo>
                  <a:cubicBezTo>
                    <a:pt x="292" y="138"/>
                    <a:pt x="289" y="134"/>
                    <a:pt x="289" y="13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0" name="Freeform: Shape 15"/>
            <p:cNvSpPr/>
            <p:nvPr/>
          </p:nvSpPr>
          <p:spPr bwMode="auto">
            <a:xfrm>
              <a:off x="3328742" y="2603862"/>
              <a:ext cx="1122063" cy="2593271"/>
            </a:xfrm>
            <a:custGeom>
              <a:avLst/>
              <a:gdLst/>
              <a:ahLst/>
              <a:cxnLst>
                <a:cxn ang="0">
                  <a:pos x="276" y="0"/>
                </a:cxn>
                <a:cxn ang="0">
                  <a:pos x="253" y="25"/>
                </a:cxn>
                <a:cxn ang="0">
                  <a:pos x="253" y="114"/>
                </a:cxn>
                <a:cxn ang="0">
                  <a:pos x="193" y="205"/>
                </a:cxn>
                <a:cxn ang="0">
                  <a:pos x="106" y="205"/>
                </a:cxn>
                <a:cxn ang="0">
                  <a:pos x="48" y="117"/>
                </a:cxn>
                <a:cxn ang="0">
                  <a:pos x="48" y="25"/>
                </a:cxn>
                <a:cxn ang="0">
                  <a:pos x="24" y="0"/>
                </a:cxn>
                <a:cxn ang="0">
                  <a:pos x="0" y="25"/>
                </a:cxn>
                <a:cxn ang="0">
                  <a:pos x="0" y="122"/>
                </a:cxn>
                <a:cxn ang="0">
                  <a:pos x="0" y="124"/>
                </a:cxn>
                <a:cxn ang="0">
                  <a:pos x="2" y="132"/>
                </a:cxn>
                <a:cxn ang="0">
                  <a:pos x="2" y="135"/>
                </a:cxn>
                <a:cxn ang="0">
                  <a:pos x="5" y="139"/>
                </a:cxn>
                <a:cxn ang="0">
                  <a:pos x="72" y="243"/>
                </a:cxn>
                <a:cxn ang="0">
                  <a:pos x="77" y="248"/>
                </a:cxn>
                <a:cxn ang="0">
                  <a:pos x="77" y="503"/>
                </a:cxn>
                <a:cxn ang="0">
                  <a:pos x="77" y="511"/>
                </a:cxn>
                <a:cxn ang="0">
                  <a:pos x="77" y="614"/>
                </a:cxn>
                <a:cxn ang="0">
                  <a:pos x="78" y="618"/>
                </a:cxn>
                <a:cxn ang="0">
                  <a:pos x="77" y="622"/>
                </a:cxn>
                <a:cxn ang="0">
                  <a:pos x="77" y="732"/>
                </a:cxn>
                <a:cxn ang="0">
                  <a:pos x="102" y="760"/>
                </a:cxn>
                <a:cxn ang="0">
                  <a:pos x="110" y="760"/>
                </a:cxn>
                <a:cxn ang="0">
                  <a:pos x="136" y="732"/>
                </a:cxn>
                <a:cxn ang="0">
                  <a:pos x="136" y="622"/>
                </a:cxn>
                <a:cxn ang="0">
                  <a:pos x="136" y="618"/>
                </a:cxn>
                <a:cxn ang="0">
                  <a:pos x="136" y="614"/>
                </a:cxn>
                <a:cxn ang="0">
                  <a:pos x="136" y="511"/>
                </a:cxn>
                <a:cxn ang="0">
                  <a:pos x="166" y="511"/>
                </a:cxn>
                <a:cxn ang="0">
                  <a:pos x="166" y="614"/>
                </a:cxn>
                <a:cxn ang="0">
                  <a:pos x="166" y="618"/>
                </a:cxn>
                <a:cxn ang="0">
                  <a:pos x="166" y="622"/>
                </a:cxn>
                <a:cxn ang="0">
                  <a:pos x="166" y="732"/>
                </a:cxn>
                <a:cxn ang="0">
                  <a:pos x="191" y="760"/>
                </a:cxn>
                <a:cxn ang="0">
                  <a:pos x="198" y="760"/>
                </a:cxn>
                <a:cxn ang="0">
                  <a:pos x="224" y="732"/>
                </a:cxn>
                <a:cxn ang="0">
                  <a:pos x="224" y="622"/>
                </a:cxn>
                <a:cxn ang="0">
                  <a:pos x="224" y="618"/>
                </a:cxn>
                <a:cxn ang="0">
                  <a:pos x="224" y="614"/>
                </a:cxn>
                <a:cxn ang="0">
                  <a:pos x="224" y="511"/>
                </a:cxn>
                <a:cxn ang="0">
                  <a:pos x="224" y="503"/>
                </a:cxn>
                <a:cxn ang="0">
                  <a:pos x="224" y="243"/>
                </a:cxn>
                <a:cxn ang="0">
                  <a:pos x="228" y="243"/>
                </a:cxn>
                <a:cxn ang="0">
                  <a:pos x="295" y="139"/>
                </a:cxn>
                <a:cxn ang="0">
                  <a:pos x="297" y="132"/>
                </a:cxn>
                <a:cxn ang="0">
                  <a:pos x="298" y="124"/>
                </a:cxn>
                <a:cxn ang="0">
                  <a:pos x="298" y="122"/>
                </a:cxn>
                <a:cxn ang="0">
                  <a:pos x="298" y="25"/>
                </a:cxn>
                <a:cxn ang="0">
                  <a:pos x="276" y="0"/>
                </a:cxn>
              </a:cxnLst>
              <a:rect l="0" t="0" r="r" b="b"/>
              <a:pathLst>
                <a:path w="298" h="760">
                  <a:moveTo>
                    <a:pt x="276" y="0"/>
                  </a:moveTo>
                  <a:cubicBezTo>
                    <a:pt x="264" y="0"/>
                    <a:pt x="253" y="11"/>
                    <a:pt x="253" y="25"/>
                  </a:cubicBezTo>
                  <a:cubicBezTo>
                    <a:pt x="253" y="114"/>
                    <a:pt x="253" y="114"/>
                    <a:pt x="253" y="114"/>
                  </a:cubicBezTo>
                  <a:cubicBezTo>
                    <a:pt x="193" y="205"/>
                    <a:pt x="193" y="205"/>
                    <a:pt x="193" y="205"/>
                  </a:cubicBezTo>
                  <a:cubicBezTo>
                    <a:pt x="106" y="205"/>
                    <a:pt x="106" y="205"/>
                    <a:pt x="106" y="205"/>
                  </a:cubicBezTo>
                  <a:cubicBezTo>
                    <a:pt x="48" y="117"/>
                    <a:pt x="48" y="117"/>
                    <a:pt x="48" y="117"/>
                  </a:cubicBezTo>
                  <a:cubicBezTo>
                    <a:pt x="48" y="25"/>
                    <a:pt x="48" y="25"/>
                    <a:pt x="48" y="25"/>
                  </a:cubicBezTo>
                  <a:cubicBezTo>
                    <a:pt x="48" y="11"/>
                    <a:pt x="37" y="0"/>
                    <a:pt x="24" y="0"/>
                  </a:cubicBezTo>
                  <a:cubicBezTo>
                    <a:pt x="11" y="0"/>
                    <a:pt x="0" y="11"/>
                    <a:pt x="0" y="25"/>
                  </a:cubicBezTo>
                  <a:cubicBezTo>
                    <a:pt x="0" y="122"/>
                    <a:pt x="0" y="122"/>
                    <a:pt x="0" y="122"/>
                  </a:cubicBezTo>
                  <a:cubicBezTo>
                    <a:pt x="0" y="124"/>
                    <a:pt x="0" y="124"/>
                    <a:pt x="0" y="124"/>
                  </a:cubicBezTo>
                  <a:cubicBezTo>
                    <a:pt x="0" y="128"/>
                    <a:pt x="2" y="130"/>
                    <a:pt x="2" y="132"/>
                  </a:cubicBezTo>
                  <a:cubicBezTo>
                    <a:pt x="2" y="132"/>
                    <a:pt x="2" y="132"/>
                    <a:pt x="2" y="135"/>
                  </a:cubicBezTo>
                  <a:cubicBezTo>
                    <a:pt x="3" y="136"/>
                    <a:pt x="3" y="136"/>
                    <a:pt x="5" y="139"/>
                  </a:cubicBezTo>
                  <a:cubicBezTo>
                    <a:pt x="72" y="243"/>
                    <a:pt x="72" y="243"/>
                    <a:pt x="72" y="243"/>
                  </a:cubicBezTo>
                  <a:cubicBezTo>
                    <a:pt x="72" y="243"/>
                    <a:pt x="74" y="246"/>
                    <a:pt x="77" y="248"/>
                  </a:cubicBezTo>
                  <a:cubicBezTo>
                    <a:pt x="77" y="503"/>
                    <a:pt x="77" y="503"/>
                    <a:pt x="77" y="503"/>
                  </a:cubicBezTo>
                  <a:cubicBezTo>
                    <a:pt x="77" y="511"/>
                    <a:pt x="77" y="511"/>
                    <a:pt x="77" y="511"/>
                  </a:cubicBezTo>
                  <a:cubicBezTo>
                    <a:pt x="77" y="614"/>
                    <a:pt x="77" y="614"/>
                    <a:pt x="77" y="614"/>
                  </a:cubicBezTo>
                  <a:cubicBezTo>
                    <a:pt x="77" y="617"/>
                    <a:pt x="78" y="617"/>
                    <a:pt x="78" y="618"/>
                  </a:cubicBezTo>
                  <a:cubicBezTo>
                    <a:pt x="77" y="622"/>
                    <a:pt x="77" y="622"/>
                    <a:pt x="77" y="622"/>
                  </a:cubicBezTo>
                  <a:cubicBezTo>
                    <a:pt x="77" y="732"/>
                    <a:pt x="77" y="732"/>
                    <a:pt x="77" y="732"/>
                  </a:cubicBezTo>
                  <a:cubicBezTo>
                    <a:pt x="77" y="749"/>
                    <a:pt x="90" y="760"/>
                    <a:pt x="102" y="760"/>
                  </a:cubicBezTo>
                  <a:cubicBezTo>
                    <a:pt x="110" y="760"/>
                    <a:pt x="110" y="760"/>
                    <a:pt x="110" y="760"/>
                  </a:cubicBezTo>
                  <a:cubicBezTo>
                    <a:pt x="124" y="760"/>
                    <a:pt x="136" y="749"/>
                    <a:pt x="136" y="732"/>
                  </a:cubicBezTo>
                  <a:cubicBezTo>
                    <a:pt x="136" y="622"/>
                    <a:pt x="136" y="622"/>
                    <a:pt x="136" y="622"/>
                  </a:cubicBezTo>
                  <a:cubicBezTo>
                    <a:pt x="136" y="618"/>
                    <a:pt x="136" y="618"/>
                    <a:pt x="136" y="618"/>
                  </a:cubicBezTo>
                  <a:cubicBezTo>
                    <a:pt x="136" y="617"/>
                    <a:pt x="136" y="617"/>
                    <a:pt x="136" y="614"/>
                  </a:cubicBezTo>
                  <a:cubicBezTo>
                    <a:pt x="136" y="511"/>
                    <a:pt x="136" y="511"/>
                    <a:pt x="136" y="511"/>
                  </a:cubicBezTo>
                  <a:cubicBezTo>
                    <a:pt x="166" y="511"/>
                    <a:pt x="166" y="511"/>
                    <a:pt x="166" y="511"/>
                  </a:cubicBezTo>
                  <a:cubicBezTo>
                    <a:pt x="166" y="614"/>
                    <a:pt x="166" y="614"/>
                    <a:pt x="166" y="614"/>
                  </a:cubicBezTo>
                  <a:cubicBezTo>
                    <a:pt x="166" y="617"/>
                    <a:pt x="166" y="617"/>
                    <a:pt x="166" y="618"/>
                  </a:cubicBezTo>
                  <a:cubicBezTo>
                    <a:pt x="166" y="622"/>
                    <a:pt x="166" y="622"/>
                    <a:pt x="166" y="622"/>
                  </a:cubicBezTo>
                  <a:cubicBezTo>
                    <a:pt x="166" y="732"/>
                    <a:pt x="166" y="732"/>
                    <a:pt x="166" y="732"/>
                  </a:cubicBezTo>
                  <a:cubicBezTo>
                    <a:pt x="166" y="749"/>
                    <a:pt x="177" y="760"/>
                    <a:pt x="191" y="760"/>
                  </a:cubicBezTo>
                  <a:cubicBezTo>
                    <a:pt x="198" y="760"/>
                    <a:pt x="198" y="760"/>
                    <a:pt x="198" y="760"/>
                  </a:cubicBezTo>
                  <a:cubicBezTo>
                    <a:pt x="214" y="760"/>
                    <a:pt x="224" y="749"/>
                    <a:pt x="224" y="732"/>
                  </a:cubicBezTo>
                  <a:cubicBezTo>
                    <a:pt x="224" y="622"/>
                    <a:pt x="224" y="622"/>
                    <a:pt x="224" y="622"/>
                  </a:cubicBezTo>
                  <a:cubicBezTo>
                    <a:pt x="224" y="618"/>
                    <a:pt x="224" y="618"/>
                    <a:pt x="224" y="618"/>
                  </a:cubicBezTo>
                  <a:cubicBezTo>
                    <a:pt x="224" y="617"/>
                    <a:pt x="224" y="617"/>
                    <a:pt x="224" y="614"/>
                  </a:cubicBezTo>
                  <a:cubicBezTo>
                    <a:pt x="224" y="511"/>
                    <a:pt x="224" y="511"/>
                    <a:pt x="224" y="511"/>
                  </a:cubicBezTo>
                  <a:cubicBezTo>
                    <a:pt x="224" y="503"/>
                    <a:pt x="224" y="503"/>
                    <a:pt x="224" y="503"/>
                  </a:cubicBezTo>
                  <a:cubicBezTo>
                    <a:pt x="224" y="243"/>
                    <a:pt x="224" y="243"/>
                    <a:pt x="224" y="243"/>
                  </a:cubicBezTo>
                  <a:cubicBezTo>
                    <a:pt x="227" y="243"/>
                    <a:pt x="227" y="243"/>
                    <a:pt x="228" y="243"/>
                  </a:cubicBezTo>
                  <a:cubicBezTo>
                    <a:pt x="295" y="139"/>
                    <a:pt x="295" y="139"/>
                    <a:pt x="295" y="139"/>
                  </a:cubicBezTo>
                  <a:cubicBezTo>
                    <a:pt x="295" y="136"/>
                    <a:pt x="297" y="135"/>
                    <a:pt x="297" y="132"/>
                  </a:cubicBezTo>
                  <a:cubicBezTo>
                    <a:pt x="298" y="128"/>
                    <a:pt x="298" y="126"/>
                    <a:pt x="298" y="124"/>
                  </a:cubicBezTo>
                  <a:cubicBezTo>
                    <a:pt x="298" y="122"/>
                    <a:pt x="298" y="122"/>
                    <a:pt x="298" y="122"/>
                  </a:cubicBezTo>
                  <a:cubicBezTo>
                    <a:pt x="298" y="25"/>
                    <a:pt x="298" y="25"/>
                    <a:pt x="298" y="25"/>
                  </a:cubicBezTo>
                  <a:cubicBezTo>
                    <a:pt x="298" y="11"/>
                    <a:pt x="290" y="0"/>
                    <a:pt x="276" y="0"/>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1" name="Oval 16"/>
            <p:cNvSpPr/>
            <p:nvPr/>
          </p:nvSpPr>
          <p:spPr bwMode="auto">
            <a:xfrm>
              <a:off x="3685882" y="2825077"/>
              <a:ext cx="421106" cy="415776"/>
            </a:xfrm>
            <a:prstGeom prst="ellipse">
              <a:avLst/>
            </a:pr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2" name="Freeform: Shape 17"/>
            <p:cNvSpPr/>
            <p:nvPr/>
          </p:nvSpPr>
          <p:spPr bwMode="auto">
            <a:xfrm>
              <a:off x="4349525" y="3539358"/>
              <a:ext cx="1268650" cy="1886984"/>
            </a:xfrm>
            <a:custGeom>
              <a:avLst/>
              <a:gdLst/>
              <a:ahLst/>
              <a:cxnLst>
                <a:cxn ang="0">
                  <a:pos x="333" y="115"/>
                </a:cxn>
                <a:cxn ang="0">
                  <a:pos x="331" y="112"/>
                </a:cxn>
                <a:cxn ang="0">
                  <a:pos x="242" y="2"/>
                </a:cxn>
                <a:cxn ang="0">
                  <a:pos x="96" y="0"/>
                </a:cxn>
                <a:cxn ang="0">
                  <a:pos x="73" y="11"/>
                </a:cxn>
                <a:cxn ang="0">
                  <a:pos x="4" y="114"/>
                </a:cxn>
                <a:cxn ang="0">
                  <a:pos x="2" y="118"/>
                </a:cxn>
                <a:cxn ang="0">
                  <a:pos x="0" y="128"/>
                </a:cxn>
                <a:cxn ang="0">
                  <a:pos x="2" y="138"/>
                </a:cxn>
                <a:cxn ang="0">
                  <a:pos x="8" y="149"/>
                </a:cxn>
                <a:cxn ang="0">
                  <a:pos x="11" y="150"/>
                </a:cxn>
                <a:cxn ang="0">
                  <a:pos x="119" y="192"/>
                </a:cxn>
                <a:cxn ang="0">
                  <a:pos x="58" y="123"/>
                </a:cxn>
                <a:cxn ang="0">
                  <a:pos x="96" y="128"/>
                </a:cxn>
                <a:cxn ang="0">
                  <a:pos x="131" y="201"/>
                </a:cxn>
                <a:cxn ang="0">
                  <a:pos x="96" y="219"/>
                </a:cxn>
                <a:cxn ang="0">
                  <a:pos x="96" y="305"/>
                </a:cxn>
                <a:cxn ang="0">
                  <a:pos x="96" y="411"/>
                </a:cxn>
                <a:cxn ang="0">
                  <a:pos x="96" y="525"/>
                </a:cxn>
                <a:cxn ang="0">
                  <a:pos x="127" y="553"/>
                </a:cxn>
                <a:cxn ang="0">
                  <a:pos x="155" y="416"/>
                </a:cxn>
                <a:cxn ang="0">
                  <a:pos x="155" y="408"/>
                </a:cxn>
                <a:cxn ang="0">
                  <a:pos x="183" y="305"/>
                </a:cxn>
                <a:cxn ang="0">
                  <a:pos x="183" y="411"/>
                </a:cxn>
                <a:cxn ang="0">
                  <a:pos x="183" y="525"/>
                </a:cxn>
                <a:cxn ang="0">
                  <a:pos x="216" y="553"/>
                </a:cxn>
                <a:cxn ang="0">
                  <a:pos x="242" y="416"/>
                </a:cxn>
                <a:cxn ang="0">
                  <a:pos x="242" y="408"/>
                </a:cxn>
                <a:cxn ang="0">
                  <a:pos x="242" y="296"/>
                </a:cxn>
                <a:cxn ang="0">
                  <a:pos x="234" y="219"/>
                </a:cxn>
                <a:cxn ang="0">
                  <a:pos x="216" y="144"/>
                </a:cxn>
                <a:cxn ang="0">
                  <a:pos x="242" y="69"/>
                </a:cxn>
                <a:cxn ang="0">
                  <a:pos x="224" y="156"/>
                </a:cxn>
                <a:cxn ang="0">
                  <a:pos x="247" y="201"/>
                </a:cxn>
                <a:cxn ang="0">
                  <a:pos x="325" y="149"/>
                </a:cxn>
                <a:cxn ang="0">
                  <a:pos x="333" y="142"/>
                </a:cxn>
                <a:cxn ang="0">
                  <a:pos x="335" y="132"/>
                </a:cxn>
                <a:cxn ang="0">
                  <a:pos x="335" y="124"/>
                </a:cxn>
              </a:cxnLst>
              <a:rect l="0" t="0" r="r" b="b"/>
              <a:pathLst>
                <a:path w="337" h="553">
                  <a:moveTo>
                    <a:pt x="333" y="118"/>
                  </a:moveTo>
                  <a:cubicBezTo>
                    <a:pt x="333" y="115"/>
                    <a:pt x="333" y="115"/>
                    <a:pt x="333" y="115"/>
                  </a:cubicBezTo>
                  <a:cubicBezTo>
                    <a:pt x="333" y="115"/>
                    <a:pt x="333" y="115"/>
                    <a:pt x="331" y="114"/>
                  </a:cubicBezTo>
                  <a:cubicBezTo>
                    <a:pt x="331" y="114"/>
                    <a:pt x="331" y="114"/>
                    <a:pt x="331" y="112"/>
                  </a:cubicBezTo>
                  <a:cubicBezTo>
                    <a:pt x="262" y="11"/>
                    <a:pt x="262" y="11"/>
                    <a:pt x="262" y="11"/>
                  </a:cubicBezTo>
                  <a:cubicBezTo>
                    <a:pt x="256" y="4"/>
                    <a:pt x="249" y="0"/>
                    <a:pt x="242" y="2"/>
                  </a:cubicBezTo>
                  <a:cubicBezTo>
                    <a:pt x="242" y="0"/>
                    <a:pt x="242" y="0"/>
                    <a:pt x="242" y="0"/>
                  </a:cubicBezTo>
                  <a:cubicBezTo>
                    <a:pt x="96" y="0"/>
                    <a:pt x="96" y="0"/>
                    <a:pt x="96" y="0"/>
                  </a:cubicBezTo>
                  <a:cubicBezTo>
                    <a:pt x="96" y="2"/>
                    <a:pt x="96" y="2"/>
                    <a:pt x="96" y="2"/>
                  </a:cubicBezTo>
                  <a:cubicBezTo>
                    <a:pt x="85" y="0"/>
                    <a:pt x="78" y="4"/>
                    <a:pt x="73" y="11"/>
                  </a:cubicBezTo>
                  <a:cubicBezTo>
                    <a:pt x="4" y="112"/>
                    <a:pt x="4" y="112"/>
                    <a:pt x="4" y="112"/>
                  </a:cubicBezTo>
                  <a:cubicBezTo>
                    <a:pt x="4" y="114"/>
                    <a:pt x="4" y="114"/>
                    <a:pt x="4" y="114"/>
                  </a:cubicBezTo>
                  <a:cubicBezTo>
                    <a:pt x="2" y="114"/>
                    <a:pt x="2" y="114"/>
                    <a:pt x="2" y="114"/>
                  </a:cubicBezTo>
                  <a:cubicBezTo>
                    <a:pt x="2" y="115"/>
                    <a:pt x="2" y="115"/>
                    <a:pt x="2" y="118"/>
                  </a:cubicBezTo>
                  <a:cubicBezTo>
                    <a:pt x="2" y="120"/>
                    <a:pt x="0" y="123"/>
                    <a:pt x="0" y="124"/>
                  </a:cubicBezTo>
                  <a:cubicBezTo>
                    <a:pt x="0" y="124"/>
                    <a:pt x="0" y="125"/>
                    <a:pt x="0" y="128"/>
                  </a:cubicBezTo>
                  <a:cubicBezTo>
                    <a:pt x="0" y="129"/>
                    <a:pt x="0" y="132"/>
                    <a:pt x="0" y="132"/>
                  </a:cubicBezTo>
                  <a:cubicBezTo>
                    <a:pt x="0" y="136"/>
                    <a:pt x="2" y="136"/>
                    <a:pt x="2" y="138"/>
                  </a:cubicBezTo>
                  <a:cubicBezTo>
                    <a:pt x="2" y="139"/>
                    <a:pt x="2" y="139"/>
                    <a:pt x="2" y="142"/>
                  </a:cubicBezTo>
                  <a:cubicBezTo>
                    <a:pt x="4" y="144"/>
                    <a:pt x="5" y="146"/>
                    <a:pt x="8" y="149"/>
                  </a:cubicBezTo>
                  <a:cubicBezTo>
                    <a:pt x="10" y="149"/>
                    <a:pt x="10" y="149"/>
                    <a:pt x="10" y="149"/>
                  </a:cubicBezTo>
                  <a:cubicBezTo>
                    <a:pt x="10" y="149"/>
                    <a:pt x="10" y="150"/>
                    <a:pt x="11" y="150"/>
                  </a:cubicBezTo>
                  <a:cubicBezTo>
                    <a:pt x="87" y="201"/>
                    <a:pt x="87" y="201"/>
                    <a:pt x="87" y="201"/>
                  </a:cubicBezTo>
                  <a:cubicBezTo>
                    <a:pt x="98" y="209"/>
                    <a:pt x="113" y="204"/>
                    <a:pt x="119" y="192"/>
                  </a:cubicBezTo>
                  <a:cubicBezTo>
                    <a:pt x="127" y="180"/>
                    <a:pt x="122" y="165"/>
                    <a:pt x="112" y="156"/>
                  </a:cubicBezTo>
                  <a:cubicBezTo>
                    <a:pt x="58" y="123"/>
                    <a:pt x="58" y="123"/>
                    <a:pt x="58" y="123"/>
                  </a:cubicBezTo>
                  <a:cubicBezTo>
                    <a:pt x="96" y="68"/>
                    <a:pt x="96" y="68"/>
                    <a:pt x="96" y="68"/>
                  </a:cubicBezTo>
                  <a:cubicBezTo>
                    <a:pt x="96" y="128"/>
                    <a:pt x="96" y="128"/>
                    <a:pt x="96" y="128"/>
                  </a:cubicBezTo>
                  <a:cubicBezTo>
                    <a:pt x="119" y="144"/>
                    <a:pt x="119" y="144"/>
                    <a:pt x="119" y="144"/>
                  </a:cubicBezTo>
                  <a:cubicBezTo>
                    <a:pt x="138" y="156"/>
                    <a:pt x="143" y="180"/>
                    <a:pt x="131" y="201"/>
                  </a:cubicBezTo>
                  <a:cubicBezTo>
                    <a:pt x="124" y="214"/>
                    <a:pt x="113" y="219"/>
                    <a:pt x="100" y="219"/>
                  </a:cubicBezTo>
                  <a:cubicBezTo>
                    <a:pt x="98" y="219"/>
                    <a:pt x="97" y="219"/>
                    <a:pt x="96" y="219"/>
                  </a:cubicBezTo>
                  <a:cubicBezTo>
                    <a:pt x="96" y="296"/>
                    <a:pt x="96" y="296"/>
                    <a:pt x="96" y="296"/>
                  </a:cubicBezTo>
                  <a:cubicBezTo>
                    <a:pt x="96" y="305"/>
                    <a:pt x="96" y="305"/>
                    <a:pt x="96" y="305"/>
                  </a:cubicBezTo>
                  <a:cubicBezTo>
                    <a:pt x="96" y="408"/>
                    <a:pt x="96" y="408"/>
                    <a:pt x="96" y="408"/>
                  </a:cubicBezTo>
                  <a:cubicBezTo>
                    <a:pt x="96" y="408"/>
                    <a:pt x="96" y="409"/>
                    <a:pt x="96" y="411"/>
                  </a:cubicBezTo>
                  <a:cubicBezTo>
                    <a:pt x="96" y="411"/>
                    <a:pt x="96" y="413"/>
                    <a:pt x="96" y="416"/>
                  </a:cubicBezTo>
                  <a:cubicBezTo>
                    <a:pt x="96" y="525"/>
                    <a:pt x="96" y="525"/>
                    <a:pt x="96" y="525"/>
                  </a:cubicBezTo>
                  <a:cubicBezTo>
                    <a:pt x="96" y="541"/>
                    <a:pt x="106" y="553"/>
                    <a:pt x="119" y="553"/>
                  </a:cubicBezTo>
                  <a:cubicBezTo>
                    <a:pt x="127" y="553"/>
                    <a:pt x="127" y="553"/>
                    <a:pt x="127" y="553"/>
                  </a:cubicBezTo>
                  <a:cubicBezTo>
                    <a:pt x="142" y="553"/>
                    <a:pt x="155" y="541"/>
                    <a:pt x="155" y="525"/>
                  </a:cubicBezTo>
                  <a:cubicBezTo>
                    <a:pt x="155" y="416"/>
                    <a:pt x="155" y="416"/>
                    <a:pt x="155" y="416"/>
                  </a:cubicBezTo>
                  <a:cubicBezTo>
                    <a:pt x="155" y="413"/>
                    <a:pt x="153" y="411"/>
                    <a:pt x="153" y="411"/>
                  </a:cubicBezTo>
                  <a:cubicBezTo>
                    <a:pt x="153" y="409"/>
                    <a:pt x="155" y="408"/>
                    <a:pt x="155" y="408"/>
                  </a:cubicBezTo>
                  <a:cubicBezTo>
                    <a:pt x="155" y="305"/>
                    <a:pt x="155" y="305"/>
                    <a:pt x="155" y="305"/>
                  </a:cubicBezTo>
                  <a:cubicBezTo>
                    <a:pt x="183" y="305"/>
                    <a:pt x="183" y="305"/>
                    <a:pt x="183" y="305"/>
                  </a:cubicBezTo>
                  <a:cubicBezTo>
                    <a:pt x="183" y="408"/>
                    <a:pt x="183" y="408"/>
                    <a:pt x="183" y="408"/>
                  </a:cubicBezTo>
                  <a:cubicBezTo>
                    <a:pt x="183" y="408"/>
                    <a:pt x="183" y="409"/>
                    <a:pt x="183" y="411"/>
                  </a:cubicBezTo>
                  <a:cubicBezTo>
                    <a:pt x="183" y="411"/>
                    <a:pt x="183" y="413"/>
                    <a:pt x="183" y="416"/>
                  </a:cubicBezTo>
                  <a:cubicBezTo>
                    <a:pt x="183" y="525"/>
                    <a:pt x="183" y="525"/>
                    <a:pt x="183" y="525"/>
                  </a:cubicBezTo>
                  <a:cubicBezTo>
                    <a:pt x="183" y="541"/>
                    <a:pt x="196" y="553"/>
                    <a:pt x="208" y="553"/>
                  </a:cubicBezTo>
                  <a:cubicBezTo>
                    <a:pt x="216" y="553"/>
                    <a:pt x="216" y="553"/>
                    <a:pt x="216" y="553"/>
                  </a:cubicBezTo>
                  <a:cubicBezTo>
                    <a:pt x="230" y="553"/>
                    <a:pt x="242" y="541"/>
                    <a:pt x="242" y="525"/>
                  </a:cubicBezTo>
                  <a:cubicBezTo>
                    <a:pt x="242" y="416"/>
                    <a:pt x="242" y="416"/>
                    <a:pt x="242" y="416"/>
                  </a:cubicBezTo>
                  <a:cubicBezTo>
                    <a:pt x="242" y="413"/>
                    <a:pt x="242" y="411"/>
                    <a:pt x="242" y="411"/>
                  </a:cubicBezTo>
                  <a:cubicBezTo>
                    <a:pt x="242" y="409"/>
                    <a:pt x="242" y="408"/>
                    <a:pt x="242" y="408"/>
                  </a:cubicBezTo>
                  <a:cubicBezTo>
                    <a:pt x="242" y="305"/>
                    <a:pt x="242" y="305"/>
                    <a:pt x="242" y="305"/>
                  </a:cubicBezTo>
                  <a:cubicBezTo>
                    <a:pt x="242" y="296"/>
                    <a:pt x="242" y="296"/>
                    <a:pt x="242" y="296"/>
                  </a:cubicBezTo>
                  <a:cubicBezTo>
                    <a:pt x="242" y="219"/>
                    <a:pt x="242" y="219"/>
                    <a:pt x="242" y="219"/>
                  </a:cubicBezTo>
                  <a:cubicBezTo>
                    <a:pt x="240" y="219"/>
                    <a:pt x="238" y="219"/>
                    <a:pt x="234" y="219"/>
                  </a:cubicBezTo>
                  <a:cubicBezTo>
                    <a:pt x="221" y="219"/>
                    <a:pt x="209" y="214"/>
                    <a:pt x="203" y="201"/>
                  </a:cubicBezTo>
                  <a:cubicBezTo>
                    <a:pt x="193" y="180"/>
                    <a:pt x="199" y="156"/>
                    <a:pt x="216" y="144"/>
                  </a:cubicBezTo>
                  <a:cubicBezTo>
                    <a:pt x="242" y="125"/>
                    <a:pt x="242" y="125"/>
                    <a:pt x="242" y="125"/>
                  </a:cubicBezTo>
                  <a:cubicBezTo>
                    <a:pt x="242" y="69"/>
                    <a:pt x="242" y="69"/>
                    <a:pt x="242" y="69"/>
                  </a:cubicBezTo>
                  <a:cubicBezTo>
                    <a:pt x="277" y="123"/>
                    <a:pt x="277" y="123"/>
                    <a:pt x="277" y="123"/>
                  </a:cubicBezTo>
                  <a:cubicBezTo>
                    <a:pt x="224" y="156"/>
                    <a:pt x="224" y="156"/>
                    <a:pt x="224" y="156"/>
                  </a:cubicBezTo>
                  <a:cubicBezTo>
                    <a:pt x="212" y="165"/>
                    <a:pt x="208" y="180"/>
                    <a:pt x="216" y="192"/>
                  </a:cubicBezTo>
                  <a:cubicBezTo>
                    <a:pt x="221" y="204"/>
                    <a:pt x="236" y="209"/>
                    <a:pt x="247" y="201"/>
                  </a:cubicBezTo>
                  <a:cubicBezTo>
                    <a:pt x="323" y="150"/>
                    <a:pt x="323" y="150"/>
                    <a:pt x="323" y="150"/>
                  </a:cubicBezTo>
                  <a:cubicBezTo>
                    <a:pt x="325" y="150"/>
                    <a:pt x="325" y="149"/>
                    <a:pt x="325" y="149"/>
                  </a:cubicBezTo>
                  <a:cubicBezTo>
                    <a:pt x="327" y="149"/>
                    <a:pt x="327" y="149"/>
                    <a:pt x="327" y="149"/>
                  </a:cubicBezTo>
                  <a:cubicBezTo>
                    <a:pt x="329" y="146"/>
                    <a:pt x="331" y="144"/>
                    <a:pt x="333" y="142"/>
                  </a:cubicBezTo>
                  <a:cubicBezTo>
                    <a:pt x="333" y="139"/>
                    <a:pt x="333" y="139"/>
                    <a:pt x="333" y="139"/>
                  </a:cubicBezTo>
                  <a:cubicBezTo>
                    <a:pt x="335" y="138"/>
                    <a:pt x="335" y="136"/>
                    <a:pt x="335" y="132"/>
                  </a:cubicBezTo>
                  <a:cubicBezTo>
                    <a:pt x="337" y="132"/>
                    <a:pt x="335" y="129"/>
                    <a:pt x="335" y="128"/>
                  </a:cubicBezTo>
                  <a:cubicBezTo>
                    <a:pt x="335" y="125"/>
                    <a:pt x="337" y="125"/>
                    <a:pt x="335" y="124"/>
                  </a:cubicBezTo>
                  <a:cubicBezTo>
                    <a:pt x="335" y="123"/>
                    <a:pt x="335" y="120"/>
                    <a:pt x="333" y="118"/>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3" name="Freeform: Shape 18"/>
            <p:cNvSpPr/>
            <p:nvPr/>
          </p:nvSpPr>
          <p:spPr bwMode="auto">
            <a:xfrm>
              <a:off x="4770631" y="3046291"/>
              <a:ext cx="426437" cy="426438"/>
            </a:xfrm>
            <a:custGeom>
              <a:avLst/>
              <a:gdLst/>
              <a:ahLst/>
              <a:cxnLst>
                <a:cxn ang="0">
                  <a:pos x="55" y="125"/>
                </a:cxn>
                <a:cxn ang="0">
                  <a:pos x="113" y="62"/>
                </a:cxn>
                <a:cxn ang="0">
                  <a:pos x="55" y="0"/>
                </a:cxn>
                <a:cxn ang="0">
                  <a:pos x="0" y="62"/>
                </a:cxn>
                <a:cxn ang="0">
                  <a:pos x="55" y="125"/>
                </a:cxn>
              </a:cxnLst>
              <a:rect l="0" t="0" r="r" b="b"/>
              <a:pathLst>
                <a:path w="113" h="125">
                  <a:moveTo>
                    <a:pt x="55" y="125"/>
                  </a:moveTo>
                  <a:cubicBezTo>
                    <a:pt x="87" y="125"/>
                    <a:pt x="113" y="96"/>
                    <a:pt x="113" y="62"/>
                  </a:cubicBezTo>
                  <a:cubicBezTo>
                    <a:pt x="113" y="29"/>
                    <a:pt x="87" y="0"/>
                    <a:pt x="55" y="0"/>
                  </a:cubicBezTo>
                  <a:cubicBezTo>
                    <a:pt x="26" y="0"/>
                    <a:pt x="0" y="29"/>
                    <a:pt x="0" y="62"/>
                  </a:cubicBezTo>
                  <a:cubicBezTo>
                    <a:pt x="0" y="96"/>
                    <a:pt x="26" y="125"/>
                    <a:pt x="55" y="125"/>
                  </a:cubicBezTo>
                  <a:close/>
                </a:path>
              </a:pathLst>
            </a:custGeom>
            <a:solidFill>
              <a:schemeClr val="tx1">
                <a:lumMod val="75000"/>
                <a:lumOff val="25000"/>
              </a:schemeClr>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5" name="Oval 19"/>
            <p:cNvSpPr/>
            <p:nvPr/>
          </p:nvSpPr>
          <p:spPr bwMode="auto">
            <a:xfrm>
              <a:off x="1196556" y="3003647"/>
              <a:ext cx="1223341" cy="1207350"/>
            </a:xfrm>
            <a:prstGeom prst="ellipse">
              <a:avLst/>
            </a:prstGeom>
            <a:solidFill>
              <a:schemeClr val="accent1"/>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6" name="Freeform: Shape 20"/>
            <p:cNvSpPr/>
            <p:nvPr/>
          </p:nvSpPr>
          <p:spPr bwMode="auto">
            <a:xfrm>
              <a:off x="1878855" y="3664625"/>
              <a:ext cx="647651" cy="644986"/>
            </a:xfrm>
            <a:custGeom>
              <a:avLst/>
              <a:gdLst/>
              <a:ahLst/>
              <a:cxnLst>
                <a:cxn ang="0">
                  <a:pos x="4" y="56"/>
                </a:cxn>
                <a:cxn ang="0">
                  <a:pos x="13" y="53"/>
                </a:cxn>
                <a:cxn ang="0">
                  <a:pos x="19" y="40"/>
                </a:cxn>
                <a:cxn ang="0">
                  <a:pos x="39" y="20"/>
                </a:cxn>
                <a:cxn ang="0">
                  <a:pos x="51" y="11"/>
                </a:cxn>
                <a:cxn ang="0">
                  <a:pos x="55" y="2"/>
                </a:cxn>
                <a:cxn ang="0">
                  <a:pos x="67" y="6"/>
                </a:cxn>
                <a:cxn ang="0">
                  <a:pos x="168" y="172"/>
                </a:cxn>
                <a:cxn ang="0">
                  <a:pos x="168" y="182"/>
                </a:cxn>
                <a:cxn ang="0">
                  <a:pos x="168" y="185"/>
                </a:cxn>
                <a:cxn ang="0">
                  <a:pos x="165" y="187"/>
                </a:cxn>
                <a:cxn ang="0">
                  <a:pos x="156" y="187"/>
                </a:cxn>
                <a:cxn ang="0">
                  <a:pos x="7" y="70"/>
                </a:cxn>
                <a:cxn ang="0">
                  <a:pos x="4" y="56"/>
                </a:cxn>
              </a:cxnLst>
              <a:rect l="0" t="0" r="r" b="b"/>
              <a:pathLst>
                <a:path w="172" h="189">
                  <a:moveTo>
                    <a:pt x="4" y="56"/>
                  </a:moveTo>
                  <a:cubicBezTo>
                    <a:pt x="7" y="54"/>
                    <a:pt x="9" y="53"/>
                    <a:pt x="13" y="53"/>
                  </a:cubicBezTo>
                  <a:cubicBezTo>
                    <a:pt x="13" y="48"/>
                    <a:pt x="15" y="45"/>
                    <a:pt x="19" y="40"/>
                  </a:cubicBezTo>
                  <a:cubicBezTo>
                    <a:pt x="39" y="20"/>
                    <a:pt x="39" y="20"/>
                    <a:pt x="39" y="20"/>
                  </a:cubicBezTo>
                  <a:cubicBezTo>
                    <a:pt x="44" y="15"/>
                    <a:pt x="47" y="14"/>
                    <a:pt x="51" y="11"/>
                  </a:cubicBezTo>
                  <a:cubicBezTo>
                    <a:pt x="51" y="8"/>
                    <a:pt x="53" y="4"/>
                    <a:pt x="55" y="2"/>
                  </a:cubicBezTo>
                  <a:cubicBezTo>
                    <a:pt x="58" y="0"/>
                    <a:pt x="63" y="0"/>
                    <a:pt x="67" y="6"/>
                  </a:cubicBezTo>
                  <a:cubicBezTo>
                    <a:pt x="168" y="172"/>
                    <a:pt x="168" y="172"/>
                    <a:pt x="168" y="172"/>
                  </a:cubicBezTo>
                  <a:cubicBezTo>
                    <a:pt x="172" y="177"/>
                    <a:pt x="172" y="180"/>
                    <a:pt x="168" y="182"/>
                  </a:cubicBezTo>
                  <a:cubicBezTo>
                    <a:pt x="168" y="185"/>
                    <a:pt x="168" y="185"/>
                    <a:pt x="168" y="185"/>
                  </a:cubicBezTo>
                  <a:cubicBezTo>
                    <a:pt x="168" y="185"/>
                    <a:pt x="165" y="185"/>
                    <a:pt x="165" y="187"/>
                  </a:cubicBezTo>
                  <a:cubicBezTo>
                    <a:pt x="162" y="189"/>
                    <a:pt x="158" y="189"/>
                    <a:pt x="156" y="187"/>
                  </a:cubicBezTo>
                  <a:cubicBezTo>
                    <a:pt x="7" y="70"/>
                    <a:pt x="7" y="70"/>
                    <a:pt x="7" y="70"/>
                  </a:cubicBezTo>
                  <a:cubicBezTo>
                    <a:pt x="3" y="66"/>
                    <a:pt x="0" y="61"/>
                    <a:pt x="4" y="56"/>
                  </a:cubicBezTo>
                  <a:close/>
                </a:path>
              </a:pathLst>
            </a:custGeom>
            <a:solidFill>
              <a:schemeClr val="accent1"/>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7" name="Freeform: Shape 21"/>
            <p:cNvSpPr/>
            <p:nvPr/>
          </p:nvSpPr>
          <p:spPr bwMode="auto">
            <a:xfrm>
              <a:off x="3259445" y="1095341"/>
              <a:ext cx="1340611" cy="1327286"/>
            </a:xfrm>
            <a:custGeom>
              <a:avLst/>
              <a:gdLst/>
              <a:ahLst/>
              <a:cxnLst>
                <a:cxn ang="0">
                  <a:pos x="293" y="69"/>
                </a:cxn>
                <a:cxn ang="0">
                  <a:pos x="289" y="320"/>
                </a:cxn>
                <a:cxn ang="0">
                  <a:pos x="60" y="318"/>
                </a:cxn>
                <a:cxn ang="0">
                  <a:pos x="64" y="68"/>
                </a:cxn>
                <a:cxn ang="0">
                  <a:pos x="293" y="69"/>
                </a:cxn>
              </a:cxnLst>
              <a:rect l="0" t="0" r="r" b="b"/>
              <a:pathLst>
                <a:path w="356" h="389">
                  <a:moveTo>
                    <a:pt x="293" y="69"/>
                  </a:moveTo>
                  <a:cubicBezTo>
                    <a:pt x="356" y="142"/>
                    <a:pt x="354" y="253"/>
                    <a:pt x="289" y="320"/>
                  </a:cubicBezTo>
                  <a:cubicBezTo>
                    <a:pt x="226" y="389"/>
                    <a:pt x="124" y="386"/>
                    <a:pt x="60" y="318"/>
                  </a:cubicBezTo>
                  <a:cubicBezTo>
                    <a:pt x="0" y="248"/>
                    <a:pt x="0" y="135"/>
                    <a:pt x="64" y="68"/>
                  </a:cubicBezTo>
                  <a:cubicBezTo>
                    <a:pt x="128" y="0"/>
                    <a:pt x="230" y="1"/>
                    <a:pt x="293" y="69"/>
                  </a:cubicBezTo>
                  <a:close/>
                </a:path>
              </a:pathLst>
            </a:custGeom>
            <a:solidFill>
              <a:schemeClr val="accent2"/>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sp>
          <p:nvSpPr>
            <p:cNvPr id="28" name="Freeform: Shape 22"/>
            <p:cNvSpPr/>
            <p:nvPr/>
          </p:nvSpPr>
          <p:spPr bwMode="auto">
            <a:xfrm>
              <a:off x="3741852" y="1988193"/>
              <a:ext cx="333154" cy="740934"/>
            </a:xfrm>
            <a:custGeom>
              <a:avLst/>
              <a:gdLst/>
              <a:ahLst/>
              <a:cxnLst>
                <a:cxn ang="0">
                  <a:pos x="81" y="2"/>
                </a:cxn>
                <a:cxn ang="0">
                  <a:pos x="70" y="6"/>
                </a:cxn>
                <a:cxn ang="0">
                  <a:pos x="57" y="2"/>
                </a:cxn>
                <a:cxn ang="0">
                  <a:pos x="31" y="2"/>
                </a:cxn>
                <a:cxn ang="0">
                  <a:pos x="18" y="6"/>
                </a:cxn>
                <a:cxn ang="0">
                  <a:pos x="9" y="2"/>
                </a:cxn>
                <a:cxn ang="0">
                  <a:pos x="1" y="13"/>
                </a:cxn>
                <a:cxn ang="0">
                  <a:pos x="35" y="209"/>
                </a:cxn>
                <a:cxn ang="0">
                  <a:pos x="42" y="217"/>
                </a:cxn>
                <a:cxn ang="0">
                  <a:pos x="43" y="217"/>
                </a:cxn>
                <a:cxn ang="0">
                  <a:pos x="46" y="217"/>
                </a:cxn>
                <a:cxn ang="0">
                  <a:pos x="54" y="209"/>
                </a:cxn>
                <a:cxn ang="0">
                  <a:pos x="87" y="13"/>
                </a:cxn>
                <a:cxn ang="0">
                  <a:pos x="81" y="2"/>
                </a:cxn>
              </a:cxnLst>
              <a:rect l="0" t="0" r="r" b="b"/>
              <a:pathLst>
                <a:path w="88" h="217">
                  <a:moveTo>
                    <a:pt x="81" y="2"/>
                  </a:moveTo>
                  <a:cubicBezTo>
                    <a:pt x="78" y="0"/>
                    <a:pt x="73" y="2"/>
                    <a:pt x="70" y="6"/>
                  </a:cubicBezTo>
                  <a:cubicBezTo>
                    <a:pt x="67" y="5"/>
                    <a:pt x="62" y="2"/>
                    <a:pt x="57" y="2"/>
                  </a:cubicBezTo>
                  <a:cubicBezTo>
                    <a:pt x="31" y="2"/>
                    <a:pt x="31" y="2"/>
                    <a:pt x="31" y="2"/>
                  </a:cubicBezTo>
                  <a:cubicBezTo>
                    <a:pt x="26" y="2"/>
                    <a:pt x="22" y="5"/>
                    <a:pt x="18" y="6"/>
                  </a:cubicBezTo>
                  <a:cubicBezTo>
                    <a:pt x="16" y="2"/>
                    <a:pt x="12" y="0"/>
                    <a:pt x="9" y="2"/>
                  </a:cubicBezTo>
                  <a:cubicBezTo>
                    <a:pt x="4" y="2"/>
                    <a:pt x="0" y="9"/>
                    <a:pt x="1" y="13"/>
                  </a:cubicBezTo>
                  <a:cubicBezTo>
                    <a:pt x="35" y="209"/>
                    <a:pt x="35" y="209"/>
                    <a:pt x="35" y="209"/>
                  </a:cubicBezTo>
                  <a:cubicBezTo>
                    <a:pt x="36" y="214"/>
                    <a:pt x="38" y="217"/>
                    <a:pt x="42" y="217"/>
                  </a:cubicBezTo>
                  <a:cubicBezTo>
                    <a:pt x="43" y="217"/>
                    <a:pt x="43" y="217"/>
                    <a:pt x="43" y="217"/>
                  </a:cubicBezTo>
                  <a:cubicBezTo>
                    <a:pt x="46" y="217"/>
                    <a:pt x="46" y="217"/>
                    <a:pt x="46" y="217"/>
                  </a:cubicBezTo>
                  <a:cubicBezTo>
                    <a:pt x="50" y="217"/>
                    <a:pt x="54" y="214"/>
                    <a:pt x="54" y="209"/>
                  </a:cubicBezTo>
                  <a:cubicBezTo>
                    <a:pt x="87" y="13"/>
                    <a:pt x="87" y="13"/>
                    <a:pt x="87" y="13"/>
                  </a:cubicBezTo>
                  <a:cubicBezTo>
                    <a:pt x="88" y="9"/>
                    <a:pt x="85" y="2"/>
                    <a:pt x="81" y="2"/>
                  </a:cubicBezTo>
                  <a:close/>
                </a:path>
              </a:pathLst>
            </a:custGeom>
            <a:solidFill>
              <a:schemeClr val="accent2"/>
            </a:solidFill>
            <a:ln w="9525">
              <a:noFill/>
              <a:round/>
            </a:ln>
          </p:spPr>
          <p:txBody>
            <a:bodyPr anchor="ctr"/>
            <a:lstStyle/>
            <a:p>
              <a:pPr algn="ctr" defTabSz="685800" fontAlgn="auto">
                <a:spcBef>
                  <a:spcPts val="0"/>
                </a:spcBef>
                <a:spcAft>
                  <a:spcPts val="0"/>
                </a:spcAft>
                <a:defRPr/>
              </a:pPr>
              <a:endParaRPr sz="1350">
                <a:solidFill>
                  <a:prstClr val="black"/>
                </a:solidFill>
                <a:cs typeface="+mn-ea"/>
                <a:sym typeface="+mn-lt"/>
              </a:endParaRPr>
            </a:p>
          </p:txBody>
        </p:sp>
      </p:grpSp>
      <p:sp>
        <p:nvSpPr>
          <p:cNvPr id="29" name="TextBox 29"/>
          <p:cNvSpPr txBox="1"/>
          <p:nvPr/>
        </p:nvSpPr>
        <p:spPr>
          <a:xfrm>
            <a:off x="4354032" y="1650869"/>
            <a:ext cx="538942" cy="692618"/>
          </a:xfrm>
          <a:prstGeom prst="rect">
            <a:avLst/>
          </a:prstGeom>
          <a:noFill/>
        </p:spPr>
        <p:txBody>
          <a:bodyPr wrap="none">
            <a:normAutofit lnSpcReduction="20000"/>
          </a:bodyPr>
          <a:lstStyle/>
          <a:p>
            <a:pPr algn="ctr" defTabSz="685800" fontAlgn="auto">
              <a:spcBef>
                <a:spcPts val="0"/>
              </a:spcBef>
              <a:spcAft>
                <a:spcPts val="0"/>
              </a:spcAft>
              <a:defRPr/>
            </a:pPr>
            <a:r>
              <a:rPr lang="id-ID" sz="4050" spc="-300" dirty="0">
                <a:solidFill>
                  <a:srgbClr val="5F5F5F"/>
                </a:solidFill>
                <a:cs typeface="+mn-ea"/>
                <a:sym typeface="+mn-lt"/>
              </a:rPr>
              <a:t>01</a:t>
            </a:r>
            <a:endParaRPr lang="id-ID" sz="4050" spc="-300" dirty="0">
              <a:solidFill>
                <a:srgbClr val="5F5F5F"/>
              </a:solidFill>
              <a:cs typeface="+mn-ea"/>
              <a:sym typeface="+mn-lt"/>
            </a:endParaRPr>
          </a:p>
        </p:txBody>
      </p:sp>
      <p:sp>
        <p:nvSpPr>
          <p:cNvPr id="30" name="TextBox 31"/>
          <p:cNvSpPr txBox="1"/>
          <p:nvPr/>
        </p:nvSpPr>
        <p:spPr>
          <a:xfrm>
            <a:off x="4322767" y="2684504"/>
            <a:ext cx="601471" cy="692618"/>
          </a:xfrm>
          <a:prstGeom prst="rect">
            <a:avLst/>
          </a:prstGeom>
          <a:noFill/>
        </p:spPr>
        <p:txBody>
          <a:bodyPr wrap="none">
            <a:normAutofit lnSpcReduction="20000"/>
          </a:bodyPr>
          <a:lstStyle/>
          <a:p>
            <a:pPr algn="ctr" defTabSz="685800" fontAlgn="auto">
              <a:spcBef>
                <a:spcPts val="0"/>
              </a:spcBef>
              <a:spcAft>
                <a:spcPts val="0"/>
              </a:spcAft>
              <a:defRPr/>
            </a:pPr>
            <a:r>
              <a:rPr lang="id-ID" sz="4050" spc="-300" dirty="0">
                <a:solidFill>
                  <a:srgbClr val="C79267"/>
                </a:solidFill>
                <a:cs typeface="+mn-ea"/>
                <a:sym typeface="+mn-lt"/>
              </a:rPr>
              <a:t>02</a:t>
            </a:r>
            <a:endParaRPr lang="id-ID" sz="4050" spc="-300" dirty="0">
              <a:solidFill>
                <a:srgbClr val="C79267"/>
              </a:solidFill>
              <a:cs typeface="+mn-ea"/>
              <a:sym typeface="+mn-lt"/>
            </a:endParaRPr>
          </a:p>
        </p:txBody>
      </p:sp>
      <p:sp>
        <p:nvSpPr>
          <p:cNvPr id="31" name="TextBox 33"/>
          <p:cNvSpPr txBox="1"/>
          <p:nvPr/>
        </p:nvSpPr>
        <p:spPr>
          <a:xfrm>
            <a:off x="4308338" y="3728410"/>
            <a:ext cx="615900" cy="692618"/>
          </a:xfrm>
          <a:prstGeom prst="rect">
            <a:avLst/>
          </a:prstGeom>
          <a:noFill/>
        </p:spPr>
        <p:txBody>
          <a:bodyPr wrap="none">
            <a:normAutofit lnSpcReduction="20000"/>
          </a:bodyPr>
          <a:lstStyle/>
          <a:p>
            <a:pPr algn="ctr" defTabSz="685800" fontAlgn="auto">
              <a:spcBef>
                <a:spcPts val="0"/>
              </a:spcBef>
              <a:spcAft>
                <a:spcPts val="0"/>
              </a:spcAft>
              <a:defRPr/>
            </a:pPr>
            <a:r>
              <a:rPr lang="id-ID" sz="4050" spc="-300" dirty="0">
                <a:solidFill>
                  <a:srgbClr val="5F5F5F"/>
                </a:solidFill>
                <a:cs typeface="+mn-ea"/>
                <a:sym typeface="+mn-lt"/>
              </a:rPr>
              <a:t>03</a:t>
            </a:r>
            <a:endParaRPr lang="id-ID" sz="4050" spc="-300" dirty="0">
              <a:solidFill>
                <a:srgbClr val="5F5F5F"/>
              </a:solidFill>
              <a:cs typeface="+mn-ea"/>
              <a:sym typeface="+mn-lt"/>
            </a:endParaRPr>
          </a:p>
        </p:txBody>
      </p:sp>
      <p:sp>
        <p:nvSpPr>
          <p:cNvPr id="32" name="išľíďè"/>
          <p:cNvSpPr/>
          <p:nvPr/>
        </p:nvSpPr>
        <p:spPr bwMode="auto">
          <a:xfrm>
            <a:off x="4952104" y="1767081"/>
            <a:ext cx="4102300" cy="947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认识在情绪体验中是一个非常重要的因素。对于相同的情境，如果人们的认识评价不同，他们就会产生不同的情绪体验。</a:t>
            </a:r>
            <a:endParaRPr lang="en-US" altLang="zh-CN" sz="1400" dirty="0">
              <a:latin typeface="楷体" panose="02010609060101010101" pitchFamily="2" charset="-122"/>
              <a:ea typeface="楷体" panose="02010609060101010101" pitchFamily="2" charset="-122"/>
            </a:endParaRPr>
          </a:p>
        </p:txBody>
      </p:sp>
      <p:sp>
        <p:nvSpPr>
          <p:cNvPr id="33" name="iSlíďè"/>
          <p:cNvSpPr txBox="1"/>
          <p:nvPr/>
        </p:nvSpPr>
        <p:spPr bwMode="auto">
          <a:xfrm>
            <a:off x="4952104" y="1466549"/>
            <a:ext cx="1647158" cy="33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zh-CN" altLang="en-US" b="1" dirty="0">
                <a:solidFill>
                  <a:schemeClr val="accent1"/>
                </a:solidFill>
                <a:latin typeface="微软雅黑" panose="020B0503020204020204" pitchFamily="34" charset="-122"/>
                <a:ea typeface="微软雅黑" panose="020B0503020204020204" pitchFamily="34" charset="-122"/>
              </a:rPr>
              <a:t>认识因素</a:t>
            </a:r>
            <a:endParaRPr lang="zh-CN" altLang="en-US" b="1" dirty="0">
              <a:solidFill>
                <a:schemeClr val="accent1"/>
              </a:solidFill>
              <a:latin typeface="微软雅黑" panose="020B0503020204020204" pitchFamily="34" charset="-122"/>
              <a:ea typeface="微软雅黑" panose="020B0503020204020204" pitchFamily="34" charset="-122"/>
              <a:sym typeface="+mn-lt"/>
            </a:endParaRPr>
          </a:p>
        </p:txBody>
      </p:sp>
      <p:sp>
        <p:nvSpPr>
          <p:cNvPr id="34" name="išľíďè"/>
          <p:cNvSpPr/>
          <p:nvPr/>
        </p:nvSpPr>
        <p:spPr bwMode="auto">
          <a:xfrm>
            <a:off x="4948573" y="2999937"/>
            <a:ext cx="4102299" cy="70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气质类型也是影响情绪的因素之一。个体只要不断塑造自己的人格，磨炼意志，充分发挥气质的积极方面，就能克服自身的弱点，较好调节自己的情绪。</a:t>
            </a:r>
            <a:endParaRPr lang="en-US" altLang="zh-CN" sz="1400" dirty="0"/>
          </a:p>
        </p:txBody>
      </p:sp>
      <p:sp>
        <p:nvSpPr>
          <p:cNvPr id="35" name="iSlíďè"/>
          <p:cNvSpPr txBox="1"/>
          <p:nvPr/>
        </p:nvSpPr>
        <p:spPr bwMode="auto">
          <a:xfrm>
            <a:off x="4952104" y="2684820"/>
            <a:ext cx="1647158" cy="33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zh-CN" altLang="en-US" b="1" dirty="0">
                <a:solidFill>
                  <a:schemeClr val="accent2"/>
                </a:solidFill>
                <a:latin typeface="微软雅黑" panose="020B0503020204020204" pitchFamily="34" charset="-122"/>
                <a:ea typeface="微软雅黑" panose="020B0503020204020204" pitchFamily="34" charset="-122"/>
              </a:rPr>
              <a:t>气质类型</a:t>
            </a:r>
            <a:endParaRPr lang="zh-CN" altLang="en-US" b="1" dirty="0">
              <a:solidFill>
                <a:schemeClr val="accent2"/>
              </a:solidFill>
              <a:latin typeface="微软雅黑" panose="020B0503020204020204" pitchFamily="34" charset="-122"/>
              <a:ea typeface="微软雅黑" panose="020B0503020204020204" pitchFamily="34" charset="-122"/>
              <a:sym typeface="+mn-lt"/>
            </a:endParaRPr>
          </a:p>
        </p:txBody>
      </p:sp>
      <p:sp>
        <p:nvSpPr>
          <p:cNvPr id="37" name="išľíďè"/>
          <p:cNvSpPr/>
          <p:nvPr/>
        </p:nvSpPr>
        <p:spPr bwMode="auto">
          <a:xfrm>
            <a:off x="4952104" y="4024074"/>
            <a:ext cx="3927020" cy="917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t>环境因素对人情绪的影响是不容忽视的。譬如，灰蒙蒙的天空会使人感到压抑、郁闷，青山绿水会使人感到轻松、愉快，等等。环境的变化也会使人的情绪发生变化。</a:t>
            </a:r>
            <a:endParaRPr lang="zh-CN" altLang="en-US" sz="1400" dirty="0">
              <a:solidFill>
                <a:srgbClr val="F8F8F8">
                  <a:lumMod val="10000"/>
                </a:srgbClr>
              </a:solidFill>
              <a:cs typeface="+mn-ea"/>
              <a:sym typeface="+mn-lt"/>
            </a:endParaRPr>
          </a:p>
        </p:txBody>
      </p:sp>
      <p:sp>
        <p:nvSpPr>
          <p:cNvPr id="38" name="iSlíďè"/>
          <p:cNvSpPr txBox="1"/>
          <p:nvPr/>
        </p:nvSpPr>
        <p:spPr bwMode="auto">
          <a:xfrm>
            <a:off x="4924238" y="3718139"/>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zh-CN" altLang="en-US" b="1" dirty="0">
                <a:solidFill>
                  <a:schemeClr val="accent1"/>
                </a:solidFill>
                <a:latin typeface="微软雅黑" panose="020B0503020204020204" pitchFamily="34" charset="-122"/>
                <a:ea typeface="微软雅黑" panose="020B0503020204020204" pitchFamily="34" charset="-122"/>
              </a:rPr>
              <a:t>环境因素</a:t>
            </a:r>
            <a:endParaRPr lang="zh-CN" altLang="en-US" sz="1600" b="1" dirty="0">
              <a:solidFill>
                <a:schemeClr val="accent2"/>
              </a:solidFill>
              <a:latin typeface="微软雅黑" panose="020B0503020204020204" pitchFamily="34" charset="-122"/>
              <a:ea typeface="微软雅黑" panose="020B0503020204020204" pitchFamily="34" charset="-122"/>
              <a:sym typeface="+mn-lt"/>
            </a:endParaRPr>
          </a:p>
        </p:txBody>
      </p:sp>
      <p:sp>
        <p:nvSpPr>
          <p:cNvPr id="39" name="文本框 38"/>
          <p:cNvSpPr txBox="1"/>
          <p:nvPr/>
        </p:nvSpPr>
        <p:spPr>
          <a:xfrm>
            <a:off x="1818005" y="916305"/>
            <a:ext cx="2952750"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（四）影响情绪的因素</a:t>
            </a:r>
            <a:endParaRPr lang="zh-CN" altLang="en-US" sz="1800" b="1" dirty="0">
              <a:latin typeface="微软雅黑" panose="020B0503020204020204" pitchFamily="34" charset="-122"/>
              <a:ea typeface="微软雅黑" panose="020B0503020204020204" pitchFamily="34" charset="-122"/>
            </a:endParaRPr>
          </a:p>
        </p:txBody>
      </p:sp>
      <p:sp>
        <p:nvSpPr>
          <p:cNvPr id="40" name="等腰三角形 3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3278206" y="232836"/>
            <a:ext cx="208512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一、认知情绪</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500"/>
                                        <p:tgtEl>
                                          <p:spTgt spid="3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ipe(down)">
                                      <p:cBhvr>
                                        <p:cTn id="10" dur="500"/>
                                        <p:tgtEl>
                                          <p:spTgt spid="3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down)">
                                      <p:cBhvr>
                                        <p:cTn id="19" dur="500"/>
                                        <p:tgtEl>
                                          <p:spTgt spid="3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down)">
                                      <p:cBhvr>
                                        <p:cTn id="2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7" grpId="0"/>
      <p:bldP spid="38"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
          <p:cNvGrpSpPr/>
          <p:nvPr>
            <p:custDataLst>
              <p:tags r:id="rId1"/>
            </p:custDataLst>
          </p:nvPr>
        </p:nvGrpSpPr>
        <p:grpSpPr>
          <a:xfrm>
            <a:off x="1" y="1771227"/>
            <a:ext cx="1020437" cy="902694"/>
            <a:chOff x="533400" y="1426519"/>
            <a:chExt cx="1181100" cy="1044819"/>
          </a:xfrm>
          <a:solidFill>
            <a:schemeClr val="accent2"/>
          </a:solidFill>
        </p:grpSpPr>
        <p:sp>
          <p:nvSpPr>
            <p:cNvPr id="3" name="Freeform 4"/>
            <p:cNvSpPr/>
            <p:nvPr>
              <p:custDataLst>
                <p:tags r:id="rId2"/>
              </p:custDataLst>
            </p:nvPr>
          </p:nvSpPr>
          <p:spPr bwMode="auto">
            <a:xfrm>
              <a:off x="533400" y="1426519"/>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4" name="Freeform 8"/>
            <p:cNvSpPr/>
            <p:nvPr>
              <p:custDataLst>
                <p:tags r:id="rId3"/>
              </p:custDataLst>
            </p:nvPr>
          </p:nvSpPr>
          <p:spPr bwMode="auto">
            <a:xfrm rot="16200000" flipH="1">
              <a:off x="1192090" y="1948929"/>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grpSp>
      <p:grpSp>
        <p:nvGrpSpPr>
          <p:cNvPr id="5" name="Group 59"/>
          <p:cNvGrpSpPr/>
          <p:nvPr>
            <p:custDataLst>
              <p:tags r:id="rId4"/>
            </p:custDataLst>
          </p:nvPr>
        </p:nvGrpSpPr>
        <p:grpSpPr>
          <a:xfrm>
            <a:off x="1020437" y="2399188"/>
            <a:ext cx="1020437" cy="902694"/>
            <a:chOff x="1714500" y="2153350"/>
            <a:chExt cx="1181100" cy="1044819"/>
          </a:xfrm>
          <a:solidFill>
            <a:schemeClr val="accent3">
              <a:lumMod val="50000"/>
              <a:lumOff val="50000"/>
            </a:schemeClr>
          </a:solidFill>
        </p:grpSpPr>
        <p:sp>
          <p:nvSpPr>
            <p:cNvPr id="6" name="Freeform 9"/>
            <p:cNvSpPr/>
            <p:nvPr>
              <p:custDataLst>
                <p:tags r:id="rId5"/>
              </p:custDataLst>
            </p:nvPr>
          </p:nvSpPr>
          <p:spPr bwMode="auto">
            <a:xfrm>
              <a:off x="1714500" y="2153350"/>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7" name="Freeform 10"/>
            <p:cNvSpPr/>
            <p:nvPr>
              <p:custDataLst>
                <p:tags r:id="rId6"/>
              </p:custDataLst>
            </p:nvPr>
          </p:nvSpPr>
          <p:spPr bwMode="auto">
            <a:xfrm rot="16200000" flipH="1">
              <a:off x="2373190" y="2675760"/>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grpSp>
      <p:sp>
        <p:nvSpPr>
          <p:cNvPr id="9" name="Freeform 11"/>
          <p:cNvSpPr/>
          <p:nvPr>
            <p:custDataLst>
              <p:tags r:id="rId7"/>
            </p:custDataLst>
          </p:nvPr>
        </p:nvSpPr>
        <p:spPr bwMode="auto">
          <a:xfrm>
            <a:off x="2040874" y="3027149"/>
            <a:ext cx="1020437" cy="274734"/>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0" name="Freeform 12"/>
          <p:cNvSpPr/>
          <p:nvPr>
            <p:custDataLst>
              <p:tags r:id="rId8"/>
            </p:custDataLst>
          </p:nvPr>
        </p:nvSpPr>
        <p:spPr bwMode="auto">
          <a:xfrm rot="16200000" flipH="1">
            <a:off x="2609965" y="3478496"/>
            <a:ext cx="627962" cy="274733"/>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lumMod val="75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2" name="Freeform 13"/>
          <p:cNvSpPr/>
          <p:nvPr>
            <p:custDataLst>
              <p:tags r:id="rId9"/>
            </p:custDataLst>
          </p:nvPr>
        </p:nvSpPr>
        <p:spPr bwMode="auto">
          <a:xfrm>
            <a:off x="3061309" y="3655109"/>
            <a:ext cx="1020437" cy="274734"/>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lumMod val="50000"/>
              <a:lumOff val="50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3" name="Freeform 14"/>
          <p:cNvSpPr/>
          <p:nvPr/>
        </p:nvSpPr>
        <p:spPr bwMode="auto">
          <a:xfrm rot="16200000" flipH="1">
            <a:off x="3630400" y="4106457"/>
            <a:ext cx="627962" cy="274733"/>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4">
              <a:lumMod val="75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4" name="Rectangle 18"/>
          <p:cNvSpPr/>
          <p:nvPr/>
        </p:nvSpPr>
        <p:spPr bwMode="auto">
          <a:xfrm>
            <a:off x="4081745" y="4283068"/>
            <a:ext cx="1053354" cy="274734"/>
          </a:xfrm>
          <a:prstGeom prst="rect">
            <a:avLst/>
          </a:prstGeom>
          <a:solidFill>
            <a:schemeClr val="accent5"/>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5" name="Freeform 245"/>
          <p:cNvSpPr/>
          <p:nvPr/>
        </p:nvSpPr>
        <p:spPr bwMode="auto">
          <a:xfrm>
            <a:off x="4378003" y="3845981"/>
            <a:ext cx="351573" cy="351573"/>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5"/>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6" name="Freeform 63"/>
          <p:cNvSpPr>
            <a:spLocks noEditPoints="1"/>
          </p:cNvSpPr>
          <p:nvPr>
            <p:custDataLst>
              <p:tags r:id="rId10"/>
            </p:custDataLst>
          </p:nvPr>
        </p:nvSpPr>
        <p:spPr bwMode="auto">
          <a:xfrm>
            <a:off x="1213963" y="2033313"/>
            <a:ext cx="398985" cy="290385"/>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accent2"/>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7" name="Freeform 103"/>
          <p:cNvSpPr>
            <a:spLocks noEditPoints="1"/>
          </p:cNvSpPr>
          <p:nvPr/>
        </p:nvSpPr>
        <p:spPr bwMode="auto">
          <a:xfrm>
            <a:off x="286578" y="1310385"/>
            <a:ext cx="265584" cy="39107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accent1"/>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8" name="Freeform 56"/>
          <p:cNvSpPr>
            <a:spLocks noEditPoints="1"/>
          </p:cNvSpPr>
          <p:nvPr>
            <p:custDataLst>
              <p:tags r:id="rId11"/>
            </p:custDataLst>
          </p:nvPr>
        </p:nvSpPr>
        <p:spPr bwMode="auto">
          <a:xfrm>
            <a:off x="2208382" y="2574799"/>
            <a:ext cx="413609" cy="413609"/>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accent3"/>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9" name="Freeform 66"/>
          <p:cNvSpPr>
            <a:spLocks noEditPoints="1"/>
          </p:cNvSpPr>
          <p:nvPr>
            <p:custDataLst>
              <p:tags r:id="rId12"/>
            </p:custDataLst>
          </p:nvPr>
        </p:nvSpPr>
        <p:spPr bwMode="auto">
          <a:xfrm>
            <a:off x="3258509" y="3270325"/>
            <a:ext cx="401019" cy="311047"/>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accent4"/>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cxnSp>
        <p:nvCxnSpPr>
          <p:cNvPr id="20" name="Straight Connector 30"/>
          <p:cNvCxnSpPr/>
          <p:nvPr>
            <p:custDataLst>
              <p:tags r:id="rId13"/>
            </p:custDataLst>
          </p:nvPr>
        </p:nvCxnSpPr>
        <p:spPr>
          <a:xfrm>
            <a:off x="957798" y="1770541"/>
            <a:ext cx="1086272" cy="1372"/>
          </a:xfrm>
          <a:prstGeom prst="line">
            <a:avLst/>
          </a:prstGeom>
          <a:ln w="19050" cap="rnd">
            <a:solidFill>
              <a:schemeClr val="accent1"/>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39"/>
          <p:cNvCxnSpPr/>
          <p:nvPr>
            <p:custDataLst>
              <p:tags r:id="rId14"/>
            </p:custDataLst>
          </p:nvPr>
        </p:nvCxnSpPr>
        <p:spPr>
          <a:xfrm>
            <a:off x="1977591" y="2394383"/>
            <a:ext cx="1086272" cy="1372"/>
          </a:xfrm>
          <a:prstGeom prst="line">
            <a:avLst/>
          </a:prstGeom>
          <a:ln w="19050" cap="rnd">
            <a:solidFill>
              <a:schemeClr val="accent2"/>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40"/>
          <p:cNvCxnSpPr/>
          <p:nvPr>
            <p:custDataLst>
              <p:tags r:id="rId15"/>
            </p:custDataLst>
          </p:nvPr>
        </p:nvCxnSpPr>
        <p:spPr>
          <a:xfrm>
            <a:off x="3016493" y="3104196"/>
            <a:ext cx="1086272" cy="1372"/>
          </a:xfrm>
          <a:prstGeom prst="line">
            <a:avLst/>
          </a:prstGeom>
          <a:ln w="19050" cap="rnd">
            <a:solidFill>
              <a:schemeClr val="accent3"/>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41"/>
          <p:cNvCxnSpPr/>
          <p:nvPr>
            <p:custDataLst>
              <p:tags r:id="rId16"/>
            </p:custDataLst>
          </p:nvPr>
        </p:nvCxnSpPr>
        <p:spPr>
          <a:xfrm>
            <a:off x="4037591" y="3741149"/>
            <a:ext cx="1086272" cy="1372"/>
          </a:xfrm>
          <a:prstGeom prst="line">
            <a:avLst/>
          </a:prstGeom>
          <a:ln w="19050" cap="rnd">
            <a:solidFill>
              <a:schemeClr val="accent4"/>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33" name="išľíďè"/>
          <p:cNvSpPr/>
          <p:nvPr>
            <p:custDataLst>
              <p:tags r:id="rId17"/>
            </p:custDataLst>
          </p:nvPr>
        </p:nvSpPr>
        <p:spPr bwMode="auto">
          <a:xfrm>
            <a:off x="2073502" y="1666381"/>
            <a:ext cx="6058042" cy="504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大学生的学习、生活、人际交往都带有浓厚的情绪色彩。在同时，大学生也表现出爱国主义、道德感、理智感、英雄主义、等高级而复杂的情感体验。</a:t>
            </a:r>
            <a:endParaRPr lang="en-US" altLang="zh-CN" sz="1400" dirty="0">
              <a:latin typeface="楷体" panose="02010609060101010101" pitchFamily="2" charset="-122"/>
              <a:ea typeface="楷体" panose="02010609060101010101" pitchFamily="2" charset="-122"/>
            </a:endParaRPr>
          </a:p>
        </p:txBody>
      </p:sp>
      <p:sp>
        <p:nvSpPr>
          <p:cNvPr id="39" name="iSlíďè"/>
          <p:cNvSpPr txBox="1"/>
          <p:nvPr/>
        </p:nvSpPr>
        <p:spPr bwMode="auto">
          <a:xfrm>
            <a:off x="2040874" y="1374201"/>
            <a:ext cx="1647158" cy="30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情绪体验的丰富性与复杂性</a:t>
            </a:r>
            <a:endParaRPr lang="zh-CN" altLang="en-US" sz="1600" b="1"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40" name="išľíďè"/>
          <p:cNvSpPr/>
          <p:nvPr>
            <p:custDataLst>
              <p:tags r:id="rId18"/>
            </p:custDataLst>
          </p:nvPr>
        </p:nvSpPr>
        <p:spPr bwMode="auto">
          <a:xfrm>
            <a:off x="3061308" y="2389783"/>
            <a:ext cx="5615941" cy="47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而大学生的情绪反应往往不随外界环境的改变而消失，一般会出现一定的延迟。</a:t>
            </a:r>
            <a:endParaRPr lang="en-US" altLang="zh-CN" sz="1400" dirty="0">
              <a:latin typeface="楷体" panose="02010609060101010101" pitchFamily="2" charset="-122"/>
              <a:ea typeface="楷体" panose="02010609060101010101" pitchFamily="2" charset="-122"/>
            </a:endParaRPr>
          </a:p>
        </p:txBody>
      </p:sp>
      <p:sp>
        <p:nvSpPr>
          <p:cNvPr id="41" name="iSlíďè"/>
          <p:cNvSpPr txBox="1"/>
          <p:nvPr>
            <p:custDataLst>
              <p:tags r:id="rId19"/>
            </p:custDataLst>
          </p:nvPr>
        </p:nvSpPr>
        <p:spPr bwMode="auto">
          <a:xfrm>
            <a:off x="3064332" y="2131638"/>
            <a:ext cx="1647158" cy="30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情绪的延迟性与心境化</a:t>
            </a:r>
            <a:endParaRPr lang="zh-CN" altLang="en-US" sz="1600" b="1" dirty="0">
              <a:solidFill>
                <a:schemeClr val="accent2"/>
              </a:solidFill>
              <a:latin typeface="微软雅黑" panose="020B0503020204020204" pitchFamily="34" charset="-122"/>
              <a:ea typeface="微软雅黑" panose="020B0503020204020204" pitchFamily="34" charset="-122"/>
              <a:sym typeface="+mn-lt"/>
            </a:endParaRPr>
          </a:p>
        </p:txBody>
      </p:sp>
      <p:sp>
        <p:nvSpPr>
          <p:cNvPr id="42" name="išľíďè"/>
          <p:cNvSpPr/>
          <p:nvPr>
            <p:custDataLst>
              <p:tags r:id="rId20"/>
            </p:custDataLst>
          </p:nvPr>
        </p:nvSpPr>
        <p:spPr bwMode="auto">
          <a:xfrm>
            <a:off x="4140746" y="3110313"/>
            <a:ext cx="5004842" cy="42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t>大学生的情绪体验十分强烈。他们对任何事情都十分敏感，有时情绪一旦爆发，就很难控制，甚至会出现盲目的狂热和冲动。</a:t>
            </a:r>
            <a:endParaRPr lang="zh-CN" altLang="en-US" sz="1400" dirty="0">
              <a:solidFill>
                <a:srgbClr val="F8F8F8">
                  <a:lumMod val="10000"/>
                </a:srgbClr>
              </a:solidFill>
              <a:cs typeface="+mn-ea"/>
              <a:sym typeface="+mn-lt"/>
            </a:endParaRPr>
          </a:p>
        </p:txBody>
      </p:sp>
      <p:sp>
        <p:nvSpPr>
          <p:cNvPr id="43" name="iSlíďè"/>
          <p:cNvSpPr txBox="1"/>
          <p:nvPr>
            <p:custDataLst>
              <p:tags r:id="rId21"/>
            </p:custDataLst>
          </p:nvPr>
        </p:nvSpPr>
        <p:spPr bwMode="auto">
          <a:xfrm>
            <a:off x="4140746" y="2846867"/>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情绪的冲动性与爆发性</a:t>
            </a:r>
            <a:endParaRPr lang="zh-CN" altLang="en-US" sz="1600" b="1" dirty="0">
              <a:solidFill>
                <a:schemeClr val="accent1"/>
              </a:solidFill>
              <a:latin typeface="微软雅黑" panose="020B0503020204020204" pitchFamily="34" charset="-122"/>
              <a:ea typeface="微软雅黑" panose="020B0503020204020204" pitchFamily="34" charset="-122"/>
              <a:sym typeface="+mn-lt"/>
            </a:endParaRPr>
          </a:p>
        </p:txBody>
      </p:sp>
      <p:sp>
        <p:nvSpPr>
          <p:cNvPr id="44" name="išľíďè"/>
          <p:cNvSpPr/>
          <p:nvPr/>
        </p:nvSpPr>
        <p:spPr bwMode="auto">
          <a:xfrm>
            <a:off x="5173519" y="3783140"/>
            <a:ext cx="3693137" cy="953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大学生正处于从未成年向成年过渡的阶段，因此他们的情绪常常大起大落，他们会因为一个故事或一首歌而潸然泪下，也会在一点点成绩面前得意忘形、忘乎所以。</a:t>
            </a:r>
            <a:endParaRPr lang="en-US" altLang="zh-CN" sz="1400" dirty="0">
              <a:latin typeface="楷体" panose="02010609060101010101" pitchFamily="2" charset="-122"/>
              <a:ea typeface="楷体" panose="02010609060101010101" pitchFamily="2" charset="-122"/>
            </a:endParaRPr>
          </a:p>
        </p:txBody>
      </p:sp>
      <p:sp>
        <p:nvSpPr>
          <p:cNvPr id="45" name="iSlíďè"/>
          <p:cNvSpPr txBox="1"/>
          <p:nvPr>
            <p:custDataLst>
              <p:tags r:id="rId22"/>
            </p:custDataLst>
          </p:nvPr>
        </p:nvSpPr>
        <p:spPr bwMode="auto">
          <a:xfrm>
            <a:off x="5135099" y="3537315"/>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rPr>
              <a:t>4.</a:t>
            </a:r>
            <a:r>
              <a:rPr lang="zh-CN" altLang="en-US" sz="1600" b="1" dirty="0">
                <a:solidFill>
                  <a:schemeClr val="accent2"/>
                </a:solidFill>
                <a:latin typeface="微软雅黑" panose="020B0503020204020204" pitchFamily="34" charset="-122"/>
                <a:ea typeface="微软雅黑" panose="020B0503020204020204" pitchFamily="34" charset="-122"/>
              </a:rPr>
              <a:t>情绪的波动性与两极性</a:t>
            </a:r>
            <a:endParaRPr lang="zh-CN" altLang="en-US" sz="1600" b="1" dirty="0">
              <a:solidFill>
                <a:schemeClr val="accent2"/>
              </a:solidFill>
              <a:latin typeface="微软雅黑" panose="020B0503020204020204" pitchFamily="34" charset="-122"/>
              <a:ea typeface="微软雅黑" panose="020B0503020204020204" pitchFamily="34" charset="-122"/>
              <a:sym typeface="+mn-lt"/>
            </a:endParaRPr>
          </a:p>
        </p:txBody>
      </p:sp>
      <p:sp>
        <p:nvSpPr>
          <p:cNvPr id="35" name="文本框 34"/>
          <p:cNvSpPr txBox="1"/>
          <p:nvPr/>
        </p:nvSpPr>
        <p:spPr>
          <a:xfrm>
            <a:off x="2811211" y="299740"/>
            <a:ext cx="4032448"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二、大学生情绪发展的特点</a:t>
            </a:r>
            <a:endParaRPr lang="en-US" altLang="zh-CN" sz="2400" b="1" dirty="0">
              <a:latin typeface="微软雅黑" panose="020B0503020204020204" pitchFamily="34" charset="-122"/>
              <a:ea typeface="微软雅黑" panose="020B0503020204020204" pitchFamily="34" charset="-122"/>
            </a:endParaRPr>
          </a:p>
        </p:txBody>
      </p:sp>
      <p:sp>
        <p:nvSpPr>
          <p:cNvPr id="36" name="等腰三角形 3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8" name="文本框 7"/>
          <p:cNvSpPr txBox="1"/>
          <p:nvPr/>
        </p:nvSpPr>
        <p:spPr>
          <a:xfrm>
            <a:off x="1442786" y="859810"/>
            <a:ext cx="4032448" cy="368300"/>
          </a:xfrm>
          <a:prstGeom prst="rect">
            <a:avLst/>
          </a:prstGeom>
          <a:noFill/>
        </p:spPr>
        <p:txBody>
          <a:bodyPr wrap="square" rtlCol="0">
            <a:spAutoFit/>
          </a:bodyPr>
          <a:p>
            <a:r>
              <a:rPr lang="zh-CN" altLang="en-US" sz="1800" b="1" dirty="0">
                <a:latin typeface="微软雅黑" panose="020B0503020204020204" pitchFamily="34" charset="-122"/>
                <a:ea typeface="微软雅黑" panose="020B0503020204020204" pitchFamily="34" charset="-122"/>
              </a:rPr>
              <a:t>（一）大学生情绪的特点</a:t>
            </a:r>
            <a:endParaRPr lang="en-US" altLang="zh-CN" sz="18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down)">
                                      <p:cBhvr>
                                        <p:cTn id="10" dur="500"/>
                                        <p:tgtEl>
                                          <p:spTgt spid="3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down)">
                                      <p:cBhvr>
                                        <p:cTn id="13" dur="500"/>
                                        <p:tgtEl>
                                          <p:spTgt spid="4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down)">
                                      <p:cBhvr>
                                        <p:cTn id="16" dur="500"/>
                                        <p:tgtEl>
                                          <p:spTgt spid="4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down)">
                                      <p:cBhvr>
                                        <p:cTn id="22" dur="500"/>
                                        <p:tgtEl>
                                          <p:spTgt spid="42"/>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wipe(down)">
                                      <p:cBhvr>
                                        <p:cTn id="25" dur="500"/>
                                        <p:tgtEl>
                                          <p:spTgt spid="45"/>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wipe(down)">
                                      <p:cBhvr>
                                        <p:cTn id="2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9" grpId="0"/>
      <p:bldP spid="40" grpId="0"/>
      <p:bldP spid="41" grpId="0"/>
      <p:bldP spid="42" grpId="0"/>
      <p:bldP spid="43" grpId="0"/>
      <p:bldP spid="44" grpId="0"/>
      <p:bldP spid="4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
          <p:cNvGrpSpPr/>
          <p:nvPr/>
        </p:nvGrpSpPr>
        <p:grpSpPr>
          <a:xfrm>
            <a:off x="-13007" y="1984806"/>
            <a:ext cx="1020437" cy="902694"/>
            <a:chOff x="533400" y="1426519"/>
            <a:chExt cx="1181100" cy="1044819"/>
          </a:xfrm>
          <a:solidFill>
            <a:schemeClr val="accent2"/>
          </a:solidFill>
        </p:grpSpPr>
        <p:sp>
          <p:nvSpPr>
            <p:cNvPr id="3" name="Freeform 4"/>
            <p:cNvSpPr/>
            <p:nvPr/>
          </p:nvSpPr>
          <p:spPr bwMode="auto">
            <a:xfrm>
              <a:off x="533400" y="1426519"/>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4" name="Freeform 8"/>
            <p:cNvSpPr/>
            <p:nvPr/>
          </p:nvSpPr>
          <p:spPr bwMode="auto">
            <a:xfrm rot="16200000" flipH="1">
              <a:off x="1192090" y="1948929"/>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grpSp>
      <p:grpSp>
        <p:nvGrpSpPr>
          <p:cNvPr id="5" name="Group 59"/>
          <p:cNvGrpSpPr/>
          <p:nvPr>
            <p:custDataLst>
              <p:tags r:id="rId1"/>
            </p:custDataLst>
          </p:nvPr>
        </p:nvGrpSpPr>
        <p:grpSpPr>
          <a:xfrm>
            <a:off x="1007429" y="2612767"/>
            <a:ext cx="1020437" cy="902694"/>
            <a:chOff x="1714500" y="2153350"/>
            <a:chExt cx="1181100" cy="1044819"/>
          </a:xfrm>
          <a:solidFill>
            <a:schemeClr val="accent3">
              <a:lumMod val="50000"/>
              <a:lumOff val="50000"/>
            </a:schemeClr>
          </a:solidFill>
        </p:grpSpPr>
        <p:sp>
          <p:nvSpPr>
            <p:cNvPr id="6" name="Freeform 9"/>
            <p:cNvSpPr/>
            <p:nvPr>
              <p:custDataLst>
                <p:tags r:id="rId2"/>
              </p:custDataLst>
            </p:nvPr>
          </p:nvSpPr>
          <p:spPr bwMode="auto">
            <a:xfrm>
              <a:off x="1714500" y="2153350"/>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7" name="Freeform 10"/>
            <p:cNvSpPr/>
            <p:nvPr>
              <p:custDataLst>
                <p:tags r:id="rId3"/>
              </p:custDataLst>
            </p:nvPr>
          </p:nvSpPr>
          <p:spPr bwMode="auto">
            <a:xfrm rot="16200000" flipH="1">
              <a:off x="2373190" y="2675760"/>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grpSp>
      <p:sp>
        <p:nvSpPr>
          <p:cNvPr id="9" name="Freeform 11"/>
          <p:cNvSpPr/>
          <p:nvPr>
            <p:custDataLst>
              <p:tags r:id="rId4"/>
            </p:custDataLst>
          </p:nvPr>
        </p:nvSpPr>
        <p:spPr bwMode="auto">
          <a:xfrm>
            <a:off x="2027866" y="3240728"/>
            <a:ext cx="1020437" cy="274734"/>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0" name="Freeform 12"/>
          <p:cNvSpPr/>
          <p:nvPr>
            <p:custDataLst>
              <p:tags r:id="rId5"/>
            </p:custDataLst>
          </p:nvPr>
        </p:nvSpPr>
        <p:spPr bwMode="auto">
          <a:xfrm rot="16200000" flipH="1">
            <a:off x="2596957" y="3692075"/>
            <a:ext cx="627962" cy="274733"/>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lumMod val="75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2" name="Freeform 13"/>
          <p:cNvSpPr/>
          <p:nvPr>
            <p:custDataLst>
              <p:tags r:id="rId6"/>
            </p:custDataLst>
          </p:nvPr>
        </p:nvSpPr>
        <p:spPr bwMode="auto">
          <a:xfrm>
            <a:off x="3048301" y="3868688"/>
            <a:ext cx="1020437" cy="274734"/>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lumMod val="50000"/>
              <a:lumOff val="50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6" name="Freeform 63"/>
          <p:cNvSpPr>
            <a:spLocks noEditPoints="1"/>
          </p:cNvSpPr>
          <p:nvPr>
            <p:custDataLst>
              <p:tags r:id="rId7"/>
            </p:custDataLst>
          </p:nvPr>
        </p:nvSpPr>
        <p:spPr bwMode="auto">
          <a:xfrm>
            <a:off x="1200955" y="2246892"/>
            <a:ext cx="398985" cy="290385"/>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accent2"/>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7" name="Freeform 103"/>
          <p:cNvSpPr>
            <a:spLocks noEditPoints="1"/>
          </p:cNvSpPr>
          <p:nvPr/>
        </p:nvSpPr>
        <p:spPr bwMode="auto">
          <a:xfrm>
            <a:off x="273570" y="1523964"/>
            <a:ext cx="265584" cy="39107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accent1"/>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8" name="Freeform 56"/>
          <p:cNvSpPr>
            <a:spLocks noEditPoints="1"/>
          </p:cNvSpPr>
          <p:nvPr>
            <p:custDataLst>
              <p:tags r:id="rId8"/>
            </p:custDataLst>
          </p:nvPr>
        </p:nvSpPr>
        <p:spPr bwMode="auto">
          <a:xfrm>
            <a:off x="2195374" y="2788378"/>
            <a:ext cx="413609" cy="413609"/>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accent3"/>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9" name="Freeform 66"/>
          <p:cNvSpPr>
            <a:spLocks noEditPoints="1"/>
          </p:cNvSpPr>
          <p:nvPr>
            <p:custDataLst>
              <p:tags r:id="rId9"/>
            </p:custDataLst>
          </p:nvPr>
        </p:nvSpPr>
        <p:spPr bwMode="auto">
          <a:xfrm>
            <a:off x="3245501" y="3483904"/>
            <a:ext cx="401019" cy="311047"/>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accent4"/>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cxnSp>
        <p:nvCxnSpPr>
          <p:cNvPr id="20" name="Straight Connector 30"/>
          <p:cNvCxnSpPr/>
          <p:nvPr>
            <p:custDataLst>
              <p:tags r:id="rId10"/>
            </p:custDataLst>
          </p:nvPr>
        </p:nvCxnSpPr>
        <p:spPr>
          <a:xfrm>
            <a:off x="944790" y="1984120"/>
            <a:ext cx="1086272" cy="1372"/>
          </a:xfrm>
          <a:prstGeom prst="line">
            <a:avLst/>
          </a:prstGeom>
          <a:ln w="19050" cap="rnd">
            <a:solidFill>
              <a:schemeClr val="accent1"/>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39"/>
          <p:cNvCxnSpPr/>
          <p:nvPr>
            <p:custDataLst>
              <p:tags r:id="rId11"/>
            </p:custDataLst>
          </p:nvPr>
        </p:nvCxnSpPr>
        <p:spPr>
          <a:xfrm>
            <a:off x="1964583" y="2607962"/>
            <a:ext cx="1086272" cy="1372"/>
          </a:xfrm>
          <a:prstGeom prst="line">
            <a:avLst/>
          </a:prstGeom>
          <a:ln w="19050" cap="rnd">
            <a:solidFill>
              <a:schemeClr val="accent2"/>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40"/>
          <p:cNvCxnSpPr/>
          <p:nvPr>
            <p:custDataLst>
              <p:tags r:id="rId12"/>
            </p:custDataLst>
          </p:nvPr>
        </p:nvCxnSpPr>
        <p:spPr>
          <a:xfrm>
            <a:off x="3003485" y="3317775"/>
            <a:ext cx="1086272" cy="1372"/>
          </a:xfrm>
          <a:prstGeom prst="line">
            <a:avLst/>
          </a:prstGeom>
          <a:ln w="19050" cap="rnd">
            <a:solidFill>
              <a:schemeClr val="accent3"/>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33" name="išľíďè"/>
          <p:cNvSpPr/>
          <p:nvPr>
            <p:custDataLst>
              <p:tags r:id="rId13"/>
            </p:custDataLst>
          </p:nvPr>
        </p:nvSpPr>
        <p:spPr bwMode="auto">
          <a:xfrm>
            <a:off x="2027866" y="1872431"/>
            <a:ext cx="4777176" cy="470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大学生在大学阶段要面临许多重大的选择，这使他们经常表现出一种矛盾和复杂的情绪状态。</a:t>
            </a:r>
            <a:endParaRPr lang="en-US" altLang="zh-CN" sz="1400" dirty="0">
              <a:latin typeface="楷体" panose="02010609060101010101" pitchFamily="2" charset="-122"/>
              <a:ea typeface="楷体" panose="02010609060101010101" pitchFamily="2" charset="-122"/>
            </a:endParaRPr>
          </a:p>
        </p:txBody>
      </p:sp>
      <p:sp>
        <p:nvSpPr>
          <p:cNvPr id="39" name="iSlíďè"/>
          <p:cNvSpPr txBox="1"/>
          <p:nvPr>
            <p:custDataLst>
              <p:tags r:id="rId14"/>
            </p:custDataLst>
          </p:nvPr>
        </p:nvSpPr>
        <p:spPr bwMode="auto">
          <a:xfrm>
            <a:off x="1983829" y="1587887"/>
            <a:ext cx="1647158" cy="30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1600" b="1"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情绪的矛盾性与复杂性</a:t>
            </a:r>
            <a:endParaRPr lang="zh-CN" altLang="en-US" sz="1600" b="1"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40" name="išľíďè"/>
          <p:cNvSpPr/>
          <p:nvPr>
            <p:custDataLst>
              <p:tags r:id="rId15"/>
            </p:custDataLst>
          </p:nvPr>
        </p:nvSpPr>
        <p:spPr bwMode="auto">
          <a:xfrm>
            <a:off x="3048863" y="2617448"/>
            <a:ext cx="5268348" cy="47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t>大学生已经不像青少年时期那样坦率外露。不少大学生将自己的情绪隐藏和掩饰起来，表现出外在行为与内在体验不一致的特点。</a:t>
            </a:r>
            <a:endParaRPr lang="en-US" altLang="zh-CN" sz="1400" dirty="0">
              <a:latin typeface="楷体" panose="02010609060101010101" pitchFamily="2" charset="-122"/>
              <a:ea typeface="楷体" panose="02010609060101010101" pitchFamily="2" charset="-122"/>
            </a:endParaRPr>
          </a:p>
        </p:txBody>
      </p:sp>
      <p:sp>
        <p:nvSpPr>
          <p:cNvPr id="41" name="iSlíďè"/>
          <p:cNvSpPr txBox="1"/>
          <p:nvPr>
            <p:custDataLst>
              <p:tags r:id="rId16"/>
            </p:custDataLst>
          </p:nvPr>
        </p:nvSpPr>
        <p:spPr bwMode="auto">
          <a:xfrm>
            <a:off x="3006825" y="2345461"/>
            <a:ext cx="1647158" cy="30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4">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6.</a:t>
            </a:r>
            <a:r>
              <a:rPr lang="zh-CN" altLang="en-US" sz="1600" b="1" dirty="0">
                <a:solidFill>
                  <a:schemeClr val="accent4">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情绪的内隐性与掩饰性</a:t>
            </a:r>
            <a:endParaRPr lang="zh-CN" altLang="en-US" sz="1600" b="1" dirty="0">
              <a:solidFill>
                <a:schemeClr val="accent4">
                  <a:lumMod val="75000"/>
                </a:schemeClr>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42" name="išľíďè"/>
          <p:cNvSpPr/>
          <p:nvPr>
            <p:custDataLst>
              <p:tags r:id="rId17"/>
            </p:custDataLst>
          </p:nvPr>
        </p:nvSpPr>
        <p:spPr bwMode="auto">
          <a:xfrm>
            <a:off x="4093808" y="3317775"/>
            <a:ext cx="4752528" cy="42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t>大学生有时会陶醉于以往某一特定的情绪状态中或沉湎于某种负性的心境中而无法自拔。</a:t>
            </a:r>
            <a:endParaRPr lang="zh-CN" altLang="en-US" sz="1400" dirty="0">
              <a:solidFill>
                <a:srgbClr val="F8F8F8">
                  <a:lumMod val="10000"/>
                </a:srgbClr>
              </a:solidFill>
              <a:cs typeface="+mn-ea"/>
              <a:sym typeface="+mn-lt"/>
            </a:endParaRPr>
          </a:p>
        </p:txBody>
      </p:sp>
      <p:sp>
        <p:nvSpPr>
          <p:cNvPr id="43" name="iSlíďè"/>
          <p:cNvSpPr txBox="1"/>
          <p:nvPr>
            <p:custDataLst>
              <p:tags r:id="rId18"/>
            </p:custDataLst>
          </p:nvPr>
        </p:nvSpPr>
        <p:spPr bwMode="auto">
          <a:xfrm>
            <a:off x="4089757" y="3042611"/>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rgbClr val="00B0F0"/>
                </a:solidFill>
                <a:latin typeface="微软雅黑" panose="020B0503020204020204" pitchFamily="34" charset="-122"/>
                <a:ea typeface="微软雅黑" panose="020B0503020204020204" pitchFamily="34" charset="-122"/>
                <a:cs typeface="微软雅黑" panose="020B0503020204020204" pitchFamily="34" charset="-122"/>
              </a:rPr>
              <a:t>7.</a:t>
            </a:r>
            <a:r>
              <a:rPr lang="zh-CN" altLang="en-US" sz="1600" b="1" dirty="0">
                <a:solidFill>
                  <a:srgbClr val="00B0F0"/>
                </a:solidFill>
                <a:latin typeface="微软雅黑" panose="020B0503020204020204" pitchFamily="34" charset="-122"/>
                <a:ea typeface="微软雅黑" panose="020B0503020204020204" pitchFamily="34" charset="-122"/>
                <a:cs typeface="微软雅黑" panose="020B0503020204020204" pitchFamily="34" charset="-122"/>
              </a:rPr>
              <a:t>情绪的想象性</a:t>
            </a:r>
            <a:endParaRPr lang="zh-CN" altLang="en-US" sz="1600" b="1" dirty="0">
              <a:solidFill>
                <a:srgbClr val="00B0F0"/>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36" name="等腰三角形 3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6" name="文本框 25"/>
          <p:cNvSpPr txBox="1"/>
          <p:nvPr/>
        </p:nvSpPr>
        <p:spPr>
          <a:xfrm>
            <a:off x="2921064" y="288888"/>
            <a:ext cx="3307914" cy="40011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rPr>
              <a:t>二、大学生情绪发展的特点</a:t>
            </a:r>
            <a:endParaRPr lang="zh-CN" altLang="en-US" sz="20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1116396" y="1152545"/>
            <a:ext cx="4032448" cy="368300"/>
          </a:xfrm>
          <a:prstGeom prst="rect">
            <a:avLst/>
          </a:prstGeom>
          <a:noFill/>
        </p:spPr>
        <p:txBody>
          <a:bodyPr wrap="square" rtlCol="0">
            <a:spAutoFit/>
          </a:bodyPr>
          <a:p>
            <a:r>
              <a:rPr lang="zh-CN" altLang="en-US" sz="1800" b="1" dirty="0">
                <a:latin typeface="微软雅黑" panose="020B0503020204020204" pitchFamily="34" charset="-122"/>
                <a:ea typeface="微软雅黑" panose="020B0503020204020204" pitchFamily="34" charset="-122"/>
              </a:rPr>
              <a:t>（一）大学生情绪的特点</a:t>
            </a:r>
            <a:endParaRPr lang="en-US" altLang="zh-CN" sz="18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down)">
                                      <p:cBhvr>
                                        <p:cTn id="10" dur="500"/>
                                        <p:tgtEl>
                                          <p:spTgt spid="3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down)">
                                      <p:cBhvr>
                                        <p:cTn id="13" dur="500"/>
                                        <p:tgtEl>
                                          <p:spTgt spid="4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down)">
                                      <p:cBhvr>
                                        <p:cTn id="16" dur="500"/>
                                        <p:tgtEl>
                                          <p:spTgt spid="4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down)">
                                      <p:cBhvr>
                                        <p:cTn id="2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9" grpId="0"/>
      <p:bldP spid="40" grpId="0"/>
      <p:bldP spid="41" grpId="0"/>
      <p:bldP spid="42" grpId="0"/>
      <p:bldP spid="4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628898" y="1391828"/>
            <a:ext cx="8360010" cy="3056286"/>
          </a:xfrm>
          <a:prstGeom prst="rect">
            <a:avLst/>
          </a:prstGeom>
          <a:noFill/>
        </p:spPr>
        <p:txBody>
          <a:bodyPr wrap="square">
            <a:spAutoFit/>
          </a:bodyPr>
          <a:lstStyle/>
          <a:p>
            <a:pPr>
              <a:lnSpc>
                <a:spcPct val="150000"/>
              </a:lnSpc>
            </a:pPr>
            <a:r>
              <a:rPr lang="zh-CN" altLang="en-US" sz="1600" b="1" dirty="0">
                <a:solidFill>
                  <a:schemeClr val="accent2"/>
                </a:solidFill>
              </a:rPr>
              <a:t>①愤怒</a:t>
            </a:r>
            <a:endParaRPr lang="en-US" altLang="zh-CN" sz="1600" b="1" dirty="0">
              <a:solidFill>
                <a:schemeClr val="accent2"/>
              </a:solidFill>
            </a:endParaRPr>
          </a:p>
          <a:p>
            <a:pPr>
              <a:lnSpc>
                <a:spcPct val="150000"/>
              </a:lnSpc>
            </a:pPr>
            <a:r>
              <a:rPr lang="zh-CN" altLang="en-US" sz="1400" dirty="0"/>
              <a:t>当我们受到伤害时，会感到伤心、委屈、不解，会说气愤、人品太差了、无语、厌恶、不满等，也会指责、敌对、抱怨，这些都是愤怒的表现。</a:t>
            </a:r>
            <a:endParaRPr lang="en-US" altLang="zh-CN" sz="1400" dirty="0"/>
          </a:p>
          <a:p>
            <a:pPr>
              <a:lnSpc>
                <a:spcPct val="150000"/>
              </a:lnSpc>
            </a:pPr>
            <a:r>
              <a:rPr lang="zh-CN" altLang="en-US" sz="1400" dirty="0"/>
              <a:t>与抑郁和焦虑不同，愤怒有时会给人以很有力量、很难控制的假象，其实是因为我们内心的委屈被忽视了。所以，愤怒本身不是问题，问题是如何处理自己的怒气。</a:t>
            </a:r>
            <a:endParaRPr lang="en-US" altLang="zh-CN" sz="1400" dirty="0"/>
          </a:p>
          <a:p>
            <a:pPr>
              <a:lnSpc>
                <a:spcPct val="150000"/>
              </a:lnSpc>
            </a:pPr>
            <a:r>
              <a:rPr lang="zh-CN" altLang="en-US" sz="1600" b="1" dirty="0">
                <a:solidFill>
                  <a:schemeClr val="accent1"/>
                </a:solidFill>
              </a:rPr>
              <a:t>②抑郁</a:t>
            </a:r>
            <a:endParaRPr lang="en-US" altLang="zh-CN" sz="1600" b="1" dirty="0">
              <a:solidFill>
                <a:schemeClr val="accent1"/>
              </a:solidFill>
            </a:endParaRPr>
          </a:p>
          <a:p>
            <a:pPr>
              <a:lnSpc>
                <a:spcPct val="150000"/>
              </a:lnSpc>
            </a:pPr>
            <a:r>
              <a:rPr lang="zh-CN" altLang="en-US" sz="1400" dirty="0"/>
              <a:t>抑郁是人人都要面对的情绪，它的影响很大。抑郁情绪</a:t>
            </a:r>
            <a:r>
              <a:rPr lang="en-US" altLang="zh-CN" sz="1400" dirty="0"/>
              <a:t>(</a:t>
            </a:r>
            <a:r>
              <a:rPr lang="zh-CN" altLang="en-US" sz="1400" dirty="0"/>
              <a:t>抑郁状态</a:t>
            </a:r>
            <a:r>
              <a:rPr lang="en-US" altLang="zh-CN" sz="1400" dirty="0"/>
              <a:t>)</a:t>
            </a:r>
            <a:r>
              <a:rPr lang="zh-CN" altLang="en-US" sz="1400" dirty="0"/>
              <a:t>和抑郁症是不同的。</a:t>
            </a:r>
            <a:endParaRPr lang="en-US" altLang="zh-CN" sz="1400" dirty="0"/>
          </a:p>
          <a:p>
            <a:pPr>
              <a:lnSpc>
                <a:spcPct val="150000"/>
              </a:lnSpc>
            </a:pPr>
            <a:r>
              <a:rPr lang="zh-CN" altLang="en-US" sz="1400" dirty="0"/>
              <a:t>每个人都有心情不好的时候，喜怒哀乐乃人之常情，其中的“哀”就是我们所说的抑郁情绪。它表明我们面对事情的方法、态度有问题，从而产生了一种痛苦，以提醒我们内心做出调整变动。</a:t>
            </a:r>
            <a:endParaRPr lang="en-US" altLang="zh-CN" sz="1400" dirty="0"/>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628650" y="713740"/>
            <a:ext cx="5492750"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（二）大学生常见的不良情绪及产生原因</a:t>
            </a:r>
            <a:endParaRPr lang="zh-CN" altLang="en-US" sz="1800" b="1"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612324" y="1132583"/>
            <a:ext cx="3168352" cy="337185"/>
          </a:xfrm>
          <a:prstGeom prst="rect">
            <a:avLst/>
          </a:prstGeom>
          <a:noFill/>
        </p:spPr>
        <p:txBody>
          <a:bodyPr wrap="square">
            <a:spAutoFit/>
          </a:bodyPr>
          <a:lstStyle/>
          <a:p>
            <a:r>
              <a:rPr lang="en-US" altLang="zh-CN" sz="1600" b="1" dirty="0"/>
              <a:t>1.</a:t>
            </a:r>
            <a:r>
              <a:rPr lang="zh-CN" altLang="en-US" sz="1600" b="1" dirty="0"/>
              <a:t>大学生常见的不良情绪</a:t>
            </a:r>
            <a:endParaRPr lang="zh-CN" altLang="en-US" sz="1600" b="1" dirty="0"/>
          </a:p>
        </p:txBody>
      </p:sp>
      <p:sp>
        <p:nvSpPr>
          <p:cNvPr id="26" name="文本框 25"/>
          <p:cNvSpPr txBox="1"/>
          <p:nvPr/>
        </p:nvSpPr>
        <p:spPr>
          <a:xfrm>
            <a:off x="2921064" y="288888"/>
            <a:ext cx="3307914" cy="400110"/>
          </a:xfrm>
          <a:prstGeom prst="rect">
            <a:avLst/>
          </a:prstGeom>
          <a:noFill/>
        </p:spPr>
        <p:txBody>
          <a:bodyPr wrap="square" rtlCol="0">
            <a:spAutoFit/>
          </a:bodyPr>
          <a:p>
            <a:r>
              <a:rPr lang="zh-CN" altLang="en-US" sz="2000" b="1" dirty="0">
                <a:latin typeface="微软雅黑" panose="020B0503020204020204" pitchFamily="34" charset="-122"/>
                <a:ea typeface="微软雅黑" panose="020B0503020204020204" pitchFamily="34" charset="-122"/>
              </a:rPr>
              <a:t>二、大学生情绪发展的特点</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252314" y="988368"/>
            <a:ext cx="8360010" cy="4001095"/>
          </a:xfrm>
          <a:prstGeom prst="rect">
            <a:avLst/>
          </a:prstGeom>
          <a:noFill/>
        </p:spPr>
        <p:txBody>
          <a:bodyPr wrap="square">
            <a:spAutoFit/>
          </a:bodyPr>
          <a:lstStyle/>
          <a:p>
            <a:pPr>
              <a:lnSpc>
                <a:spcPct val="150000"/>
              </a:lnSpc>
            </a:pPr>
            <a:r>
              <a:rPr lang="zh-CN" altLang="en-US" sz="1600" b="1" dirty="0">
                <a:solidFill>
                  <a:schemeClr val="accent2"/>
                </a:solidFill>
              </a:rPr>
              <a:t>③焦虑</a:t>
            </a:r>
            <a:endParaRPr lang="en-US" altLang="zh-CN" sz="1600" b="1" dirty="0">
              <a:solidFill>
                <a:schemeClr val="accent2"/>
              </a:solidFill>
            </a:endParaRPr>
          </a:p>
          <a:p>
            <a:r>
              <a:rPr lang="zh-CN" altLang="en-US" sz="1400" dirty="0"/>
              <a:t>人人都有焦虑体验，很多人会处在焦虑状态。所有人都有产生焦虑的可能，焦虑有可能伴随人的一生。我们可以把恐惧和焦虑当作精神上的警报信号，凭此来提高警觉，回避或逃离可能危及我们生命的一些情境，这是它的积极作用。适当的焦虑是一种保护性反应，我们常说的急中生智就体现了这一点。</a:t>
            </a:r>
            <a:endParaRPr lang="en-US" altLang="zh-CN" sz="1400" dirty="0"/>
          </a:p>
          <a:p>
            <a:pPr>
              <a:lnSpc>
                <a:spcPct val="150000"/>
              </a:lnSpc>
            </a:pPr>
            <a:r>
              <a:rPr lang="zh-CN" altLang="en-US" sz="1600" b="1" dirty="0">
                <a:solidFill>
                  <a:schemeClr val="accent1"/>
                </a:solidFill>
              </a:rPr>
              <a:t>④冷漠</a:t>
            </a:r>
            <a:endParaRPr lang="en-US" altLang="zh-CN" sz="1600" b="1" dirty="0">
              <a:solidFill>
                <a:schemeClr val="accent1"/>
              </a:solidFill>
            </a:endParaRPr>
          </a:p>
          <a:p>
            <a:r>
              <a:rPr lang="zh-CN" altLang="en-US" sz="1400" dirty="0"/>
              <a:t>冷漠是一种对人、对事漠不关心的情绪状态。是一个人对现实逃避、退缩的心理反应，虽然有一定的心理防御作用，但长期的冷漠会导致个体萎靡不振、自我封闭，并严重影响其身心健康。</a:t>
            </a:r>
            <a:endParaRPr lang="en-US" altLang="zh-CN" sz="1400" dirty="0"/>
          </a:p>
          <a:p>
            <a:r>
              <a:rPr lang="zh-CN" altLang="en-US" sz="1400" dirty="0"/>
              <a:t>大学生要克服冷漠的情绪，就要培养责任意识，确立生活目标，并积极地进行人际交往，充分调动自己的积极性和主动性。</a:t>
            </a:r>
            <a:endParaRPr lang="en-US" altLang="zh-CN" sz="1400" dirty="0"/>
          </a:p>
          <a:p>
            <a:pPr>
              <a:lnSpc>
                <a:spcPct val="150000"/>
              </a:lnSpc>
            </a:pPr>
            <a:r>
              <a:rPr lang="zh-CN" altLang="en-US" sz="1600" b="1" dirty="0">
                <a:solidFill>
                  <a:schemeClr val="accent2"/>
                </a:solidFill>
              </a:rPr>
              <a:t>⑤嫉妒</a:t>
            </a:r>
            <a:endParaRPr lang="en-US" altLang="zh-CN" sz="1600" b="1" dirty="0">
              <a:solidFill>
                <a:schemeClr val="accent2"/>
              </a:solidFill>
            </a:endParaRPr>
          </a:p>
          <a:p>
            <a:r>
              <a:rPr lang="zh-CN" altLang="en-US" sz="1400" dirty="0"/>
              <a:t>嫉妒是指一个人在感到他人胜过自己时产生的不快或痛苦的情绪。嫉妒是一种复杂的情绪体验，是个体自尊心的一种异常表现。</a:t>
            </a:r>
            <a:endParaRPr lang="en-US" altLang="zh-CN" sz="1400" dirty="0"/>
          </a:p>
          <a:p>
            <a:r>
              <a:rPr lang="zh-CN" altLang="en-US" sz="1400" dirty="0"/>
              <a:t>嫉妒是一种消极的情绪体验，它所产生的不愉快的情绪会导致人们在心理和身体上出现不良反应，从而危害身心健康。</a:t>
            </a:r>
            <a:endParaRPr lang="en-US" altLang="zh-CN" sz="1400" dirty="0"/>
          </a:p>
          <a:p>
            <a:r>
              <a:rPr lang="zh-CN" altLang="en-US" sz="1400" dirty="0"/>
              <a:t>因此，大学生在学习和生活中，应学会合理、正确地评价自己和他人，将消极的嫉妒转化为积极的进取，不断充实自己、提升自己。 </a:t>
            </a:r>
            <a:endParaRPr lang="en-US" altLang="zh-CN" sz="1400" dirty="0"/>
          </a:p>
        </p:txBody>
      </p:sp>
      <p:sp>
        <p:nvSpPr>
          <p:cNvPr id="7" name="等腰三角形 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6" name="文本框 25"/>
          <p:cNvSpPr txBox="1"/>
          <p:nvPr/>
        </p:nvSpPr>
        <p:spPr>
          <a:xfrm>
            <a:off x="2921064" y="288888"/>
            <a:ext cx="3307914" cy="40011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rPr>
              <a:t>二、大学生情绪发展的特点</a:t>
            </a:r>
            <a:endParaRPr lang="zh-CN" altLang="en-US" sz="2000" b="1" dirty="0">
              <a:latin typeface="微软雅黑" panose="020B0503020204020204" pitchFamily="34" charset="-122"/>
              <a:ea typeface="微软雅黑" panose="020B0503020204020204" pitchFamily="34" charset="-122"/>
            </a:endParaRPr>
          </a:p>
        </p:txBody>
      </p:sp>
      <p:sp>
        <p:nvSpPr>
          <p:cNvPr id="2" name="文本框 1"/>
          <p:cNvSpPr txBox="1"/>
          <p:nvPr/>
        </p:nvSpPr>
        <p:spPr>
          <a:xfrm>
            <a:off x="628650" y="713740"/>
            <a:ext cx="5492750" cy="368300"/>
          </a:xfrm>
          <a:prstGeom prst="rect">
            <a:avLst/>
          </a:prstGeom>
          <a:noFill/>
        </p:spPr>
        <p:txBody>
          <a:bodyPr wrap="square" rtlCol="0">
            <a:spAutoFit/>
          </a:bodyPr>
          <a:p>
            <a:r>
              <a:rPr lang="zh-CN" altLang="en-US" sz="1800" b="1" dirty="0">
                <a:latin typeface="微软雅黑" panose="020B0503020204020204" pitchFamily="34" charset="-122"/>
                <a:ea typeface="微软雅黑" panose="020B0503020204020204" pitchFamily="34" charset="-122"/>
              </a:rPr>
              <a:t>（二）大学生常见的不良情绪及产生原因</a:t>
            </a:r>
            <a:endParaRPr lang="zh-CN" altLang="en-US" sz="18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00762" y="851259"/>
            <a:ext cx="8544064" cy="3358612"/>
          </a:xfrm>
          <a:prstGeom prst="rect">
            <a:avLst/>
          </a:prstGeom>
          <a:noFill/>
        </p:spPr>
        <p:txBody>
          <a:bodyPr wrap="square">
            <a:spAutoFit/>
          </a:bodyPr>
          <a:lstStyle/>
          <a:p>
            <a:pPr>
              <a:lnSpc>
                <a:spcPct val="150000"/>
              </a:lnSpc>
            </a:pPr>
            <a:r>
              <a:rPr lang="zh-CN" altLang="en-US" sz="1600" dirty="0"/>
              <a:t>    王茜是个面容清秀、聪明伶俐的女孩，最近就业压力一直困扰着她。王茜的妈妈告诉记者，其实王茜最近成熟了很多，对于很多事情会从家庭的角度考虑了。但是正因为如此，她在就业的问题上显得有些急于求成，一旦现实与预想有点儿不一样，就会显得很焦虑，时常在自负和不自信中徘徊。</a:t>
            </a:r>
            <a:endParaRPr lang="en-US" altLang="zh-CN" sz="1600" dirty="0"/>
          </a:p>
          <a:p>
            <a:pPr>
              <a:lnSpc>
                <a:spcPct val="150000"/>
              </a:lnSpc>
            </a:pPr>
            <a:r>
              <a:rPr lang="zh-CN" altLang="en-US" sz="1600" dirty="0"/>
              <a:t>      大学生中有焦虑症状的不在少数。从学校步入社会，确实是一道坎儿。在学校，尽管有升学的压力，但是只要努力，就能朝着目标前进，就如走在扶梯上，方向是既定而明确的。但是步入社会就不一样了，目标要自己定，方法要自己摸索，而且规则太多，没有循一而终的方法。大学生在就业前，适当的焦虑对他们来说也许不无益处。但是如果焦虑过度，就需要适当减压。对较为自负的大学生而言，其实，输得起比成功更有价值。</a:t>
            </a:r>
            <a:endParaRPr lang="zh-CN" altLang="en-US" sz="14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9" name="文本框 8"/>
          <p:cNvSpPr txBox="1"/>
          <p:nvPr/>
        </p:nvSpPr>
        <p:spPr>
          <a:xfrm>
            <a:off x="543740" y="38739"/>
            <a:ext cx="6912768" cy="46166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案例故事</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96330" y="1397475"/>
            <a:ext cx="8568952" cy="3365858"/>
          </a:xfrm>
          <a:prstGeom prst="rect">
            <a:avLst/>
          </a:prstGeom>
          <a:noFill/>
        </p:spPr>
        <p:txBody>
          <a:bodyPr wrap="square">
            <a:spAutoFit/>
          </a:bodyPr>
          <a:lstStyle/>
          <a:p>
            <a:pPr>
              <a:lnSpc>
                <a:spcPct val="150000"/>
              </a:lnSpc>
            </a:pPr>
            <a:r>
              <a:rPr lang="zh-CN" altLang="en-US" sz="1600" b="1" dirty="0">
                <a:solidFill>
                  <a:schemeClr val="accent2"/>
                </a:solidFill>
              </a:rPr>
              <a:t>①客观因素</a:t>
            </a:r>
            <a:endParaRPr lang="en-US" altLang="zh-CN" sz="1600" b="1" dirty="0">
              <a:solidFill>
                <a:schemeClr val="accent2"/>
              </a:solidFill>
            </a:endParaRPr>
          </a:p>
          <a:p>
            <a:pPr>
              <a:lnSpc>
                <a:spcPct val="150000"/>
              </a:lnSpc>
            </a:pPr>
            <a:r>
              <a:rPr lang="zh-CN" altLang="en-US" sz="1400" dirty="0"/>
              <a:t>家庭经济状况、家庭成员关系及家庭的变故等因素都会使大学生产生不良情绪。此外，家庭的教养方式也是大学生产生情绪问题的影响因素。</a:t>
            </a:r>
            <a:endParaRPr lang="en-US" altLang="zh-CN" sz="1400" dirty="0"/>
          </a:p>
          <a:p>
            <a:pPr>
              <a:lnSpc>
                <a:spcPct val="150000"/>
              </a:lnSpc>
            </a:pPr>
            <a:r>
              <a:rPr lang="zh-CN" altLang="en-US" sz="1400" dirty="0"/>
              <a:t>大学对学生的评价趋于多元化，大学生不仅希望自己学有所成，而且期望提高自己各方面的能力。大学与中学对学生评价标准的巨大反差令许多大学生无所适从，他们因此产生焦虑、抑郁、嫉妒等多种情绪问题。</a:t>
            </a:r>
            <a:endParaRPr lang="en-US" altLang="zh-CN" sz="1400" dirty="0"/>
          </a:p>
          <a:p>
            <a:pPr>
              <a:lnSpc>
                <a:spcPct val="150000"/>
              </a:lnSpc>
            </a:pPr>
            <a:r>
              <a:rPr lang="zh-CN" altLang="en-US" sz="1600" b="1" dirty="0">
                <a:solidFill>
                  <a:schemeClr val="accent1"/>
                </a:solidFill>
              </a:rPr>
              <a:t>②主观因素</a:t>
            </a:r>
            <a:endParaRPr lang="en-US" altLang="zh-CN" sz="1600" b="1" dirty="0">
              <a:solidFill>
                <a:schemeClr val="accent1"/>
              </a:solidFill>
            </a:endParaRPr>
          </a:p>
          <a:p>
            <a:pPr>
              <a:lnSpc>
                <a:spcPct val="150000"/>
              </a:lnSpc>
            </a:pPr>
            <a:r>
              <a:rPr lang="zh-CN" altLang="en-US" sz="1400" dirty="0"/>
              <a:t>大学生产生不良情绪的主观因素主要包括个体的生理条件和心理素质。</a:t>
            </a:r>
            <a:endParaRPr lang="en-US" altLang="zh-CN" sz="1400" dirty="0"/>
          </a:p>
          <a:p>
            <a:pPr>
              <a:lnSpc>
                <a:spcPct val="150000"/>
              </a:lnSpc>
            </a:pPr>
            <a:r>
              <a:rPr lang="zh-CN" altLang="en-US" sz="1400" dirty="0"/>
              <a:t>个体的生理条件是指一个人先天遗传的生理素质，如气质类型、生理状况、外形、相貌等。生理条件影响一个人的情绪，如长期患有身体疾病或身体有残疾的人常会产生一些消极的情绪。个体的能力、认知方式、意志品质及人格等心理素质也是大学生产生不良情绪的重要影响因素。</a:t>
            </a:r>
            <a:endParaRPr lang="zh-CN" altLang="en-US" sz="1400" dirty="0">
              <a:latin typeface="楷体" panose="02010609060101010101" pitchFamily="2" charset="-122"/>
              <a:ea typeface="楷体" panose="02010609060101010101" pitchFamily="2" charset="-122"/>
            </a:endParaRPr>
          </a:p>
        </p:txBody>
      </p:sp>
      <p:sp>
        <p:nvSpPr>
          <p:cNvPr id="7" name="等腰三角形 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396240" y="692150"/>
            <a:ext cx="5492750"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（二）大学生常见的不良情绪及产生原因</a:t>
            </a:r>
            <a:endParaRPr lang="zh-CN" altLang="en-US" sz="1800" b="1" dirty="0">
              <a:latin typeface="微软雅黑" panose="020B0503020204020204" pitchFamily="34" charset="-122"/>
              <a:ea typeface="微软雅黑" panose="020B0503020204020204" pitchFamily="34" charset="-122"/>
            </a:endParaRPr>
          </a:p>
        </p:txBody>
      </p:sp>
      <p:sp>
        <p:nvSpPr>
          <p:cNvPr id="26" name="文本框 25"/>
          <p:cNvSpPr txBox="1"/>
          <p:nvPr/>
        </p:nvSpPr>
        <p:spPr>
          <a:xfrm>
            <a:off x="2921064" y="288888"/>
            <a:ext cx="3307914" cy="400110"/>
          </a:xfrm>
          <a:prstGeom prst="rect">
            <a:avLst/>
          </a:prstGeom>
          <a:noFill/>
        </p:spPr>
        <p:txBody>
          <a:bodyPr wrap="square" rtlCol="0">
            <a:spAutoFit/>
          </a:bodyPr>
          <a:p>
            <a:r>
              <a:rPr lang="zh-CN" altLang="en-US" sz="2000" b="1" dirty="0">
                <a:latin typeface="微软雅黑" panose="020B0503020204020204" pitchFamily="34" charset="-122"/>
                <a:ea typeface="微软雅黑" panose="020B0503020204020204" pitchFamily="34" charset="-122"/>
              </a:rPr>
              <a:t>二、大学生情绪发展的特点</a:t>
            </a:r>
            <a:endParaRPr lang="zh-CN" altLang="en-US" sz="2000" b="1"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539934" y="1060193"/>
            <a:ext cx="3168352" cy="337185"/>
          </a:xfrm>
          <a:prstGeom prst="rect">
            <a:avLst/>
          </a:prstGeom>
          <a:noFill/>
        </p:spPr>
        <p:txBody>
          <a:bodyPr wrap="square">
            <a:spAutoFit/>
          </a:bodyPr>
          <a:p>
            <a:r>
              <a:rPr lang="en-US" altLang="zh-CN" sz="1600" b="1" dirty="0"/>
              <a:t>2.</a:t>
            </a:r>
            <a:r>
              <a:rPr lang="zh-CN" altLang="en-US" sz="1600" b="1" dirty="0"/>
              <a:t>大学生不良情绪产生的原因</a:t>
            </a:r>
            <a:endParaRPr lang="zh-CN" altLang="en-US" sz="1600" b="1" dirty="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756159" y="1924922"/>
            <a:ext cx="8206330" cy="3004797"/>
          </a:xfrm>
          <a:prstGeom prst="rect">
            <a:avLst/>
          </a:prstGeom>
          <a:noFill/>
        </p:spPr>
        <p:txBody>
          <a:bodyPr wrap="square">
            <a:spAutoFit/>
          </a:bodyPr>
          <a:lstStyle/>
          <a:p>
            <a:pPr>
              <a:lnSpc>
                <a:spcPct val="150000"/>
              </a:lnSpc>
            </a:pPr>
            <a:r>
              <a:rPr lang="zh-CN" altLang="en-US" sz="1600" dirty="0"/>
              <a:t>情绪</a:t>
            </a:r>
            <a:r>
              <a:rPr lang="en-US" altLang="zh-CN" sz="1600" dirty="0"/>
              <a:t>ABC</a:t>
            </a:r>
            <a:r>
              <a:rPr lang="zh-CN" altLang="en-US" sz="1600" dirty="0"/>
              <a:t>理论也称</a:t>
            </a:r>
            <a:r>
              <a:rPr lang="zh-CN" altLang="en-US" sz="1600" dirty="0">
                <a:solidFill>
                  <a:schemeClr val="accent1"/>
                </a:solidFill>
              </a:rPr>
              <a:t>理性认知情绪疗法</a:t>
            </a:r>
            <a:r>
              <a:rPr lang="zh-CN" altLang="en-US" sz="1600" dirty="0"/>
              <a:t>，由美国著名心理学家</a:t>
            </a:r>
            <a:r>
              <a:rPr lang="zh-CN" altLang="en-US" sz="1600" b="1" dirty="0"/>
              <a:t>埃利斯</a:t>
            </a:r>
            <a:r>
              <a:rPr lang="zh-CN" altLang="en-US" sz="1600" dirty="0"/>
              <a:t>于</a:t>
            </a:r>
            <a:r>
              <a:rPr lang="en-US" altLang="zh-CN" sz="1600" dirty="0"/>
              <a:t>20</a:t>
            </a:r>
            <a:r>
              <a:rPr lang="zh-CN" altLang="en-US" sz="1600" dirty="0"/>
              <a:t>世纪</a:t>
            </a:r>
            <a:r>
              <a:rPr lang="en-US" altLang="zh-CN" sz="1600" dirty="0"/>
              <a:t>50</a:t>
            </a:r>
            <a:r>
              <a:rPr lang="zh-CN" altLang="en-US" sz="1600" dirty="0"/>
              <a:t>年代首创。该理论认为，在很大程度上，是我们对环境中事件的知觉和评价决定了我们对事件的情绪和行为反应。</a:t>
            </a:r>
            <a:endParaRPr lang="en-US" altLang="zh-CN" sz="1600" dirty="0"/>
          </a:p>
          <a:p>
            <a:pPr>
              <a:lnSpc>
                <a:spcPct val="150000"/>
              </a:lnSpc>
            </a:pPr>
            <a:r>
              <a:rPr lang="zh-CN" altLang="en-US" sz="1600" dirty="0">
                <a:solidFill>
                  <a:schemeClr val="accent2"/>
                </a:solidFill>
              </a:rPr>
              <a:t>其核心假设是，人们将生活中经历的讨厌的事件或“压力源”贴上了“痛苦”或“压力”的标签。</a:t>
            </a:r>
            <a:r>
              <a:rPr lang="zh-CN" altLang="en-US" sz="1600" dirty="0"/>
              <a:t>然而“痛苦”和“压力”并非由这些事件或“压力源”引起，而主要是由人们的某些不合理信念造成的。事情本身无所谓好坏，但当人们赋予它自己的偏好、欲望和评价时，便有可能产生各种无谓的烦恼和困扰。这也就解释了面对同样的事情不同的人会有不同的反应以及换种想法就换种心情的道理。</a:t>
            </a:r>
            <a:endParaRPr lang="en-US" altLang="zh-CN" sz="1600" dirty="0"/>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828040" y="1132205"/>
            <a:ext cx="3014345"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（三）情绪</a:t>
            </a:r>
            <a:r>
              <a:rPr lang="en-US" altLang="zh-CN" sz="1800" b="1" dirty="0">
                <a:latin typeface="微软雅黑" panose="020B0503020204020204" pitchFamily="34" charset="-122"/>
                <a:ea typeface="微软雅黑" panose="020B0503020204020204" pitchFamily="34" charset="-122"/>
              </a:rPr>
              <a:t>ABC</a:t>
            </a:r>
            <a:r>
              <a:rPr lang="zh-CN" altLang="en-US" sz="1800" b="1" dirty="0">
                <a:latin typeface="微软雅黑" panose="020B0503020204020204" pitchFamily="34" charset="-122"/>
                <a:ea typeface="微软雅黑" panose="020B0503020204020204" pitchFamily="34" charset="-122"/>
              </a:rPr>
              <a:t>理论</a:t>
            </a:r>
            <a:endParaRPr lang="zh-CN" altLang="en-US" sz="1800" b="1"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828224" y="1564473"/>
            <a:ext cx="3240360" cy="337185"/>
          </a:xfrm>
          <a:prstGeom prst="rect">
            <a:avLst/>
          </a:prstGeom>
          <a:noFill/>
        </p:spPr>
        <p:txBody>
          <a:bodyPr wrap="square">
            <a:spAutoFit/>
          </a:bodyPr>
          <a:lstStyle/>
          <a:p>
            <a:r>
              <a:rPr lang="en-US" altLang="zh-CN" sz="1600" b="1" u="sng" dirty="0">
                <a:latin typeface="楷体" panose="02010609060101010101" pitchFamily="2" charset="-122"/>
                <a:cs typeface="楷体" panose="02010609060101010101" pitchFamily="2" charset="-122"/>
              </a:rPr>
              <a:t>1.</a:t>
            </a:r>
            <a:r>
              <a:rPr lang="zh-CN" altLang="en-US" sz="1600" b="1" u="sng" dirty="0">
                <a:latin typeface="楷体" panose="02010609060101010101" pitchFamily="2" charset="-122"/>
                <a:cs typeface="楷体" panose="02010609060101010101" pitchFamily="2" charset="-122"/>
              </a:rPr>
              <a:t>情绪</a:t>
            </a:r>
            <a:r>
              <a:rPr lang="en-US" altLang="zh-CN" sz="1600" b="1" u="sng" dirty="0">
                <a:latin typeface="楷体" panose="02010609060101010101" pitchFamily="2" charset="-122"/>
                <a:cs typeface="楷体" panose="02010609060101010101" pitchFamily="2" charset="-122"/>
              </a:rPr>
              <a:t>ABC</a:t>
            </a:r>
            <a:r>
              <a:rPr lang="zh-CN" altLang="en-US" sz="1600" b="1" u="sng" dirty="0">
                <a:latin typeface="楷体" panose="02010609060101010101" pitchFamily="2" charset="-122"/>
                <a:cs typeface="楷体" panose="02010609060101010101" pitchFamily="2" charset="-122"/>
              </a:rPr>
              <a:t>理论的主要内容</a:t>
            </a:r>
            <a:endParaRPr lang="zh-CN" altLang="en-US" sz="1600" b="1" u="sng" dirty="0">
              <a:latin typeface="楷体" panose="02010609060101010101" pitchFamily="2" charset="-122"/>
              <a:cs typeface="楷体" panose="02010609060101010101" pitchFamily="2" charset="-122"/>
            </a:endParaRPr>
          </a:p>
        </p:txBody>
      </p:sp>
      <p:sp>
        <p:nvSpPr>
          <p:cNvPr id="26" name="文本框 25"/>
          <p:cNvSpPr txBox="1"/>
          <p:nvPr/>
        </p:nvSpPr>
        <p:spPr>
          <a:xfrm>
            <a:off x="2921064" y="288888"/>
            <a:ext cx="3307914" cy="400110"/>
          </a:xfrm>
          <a:prstGeom prst="rect">
            <a:avLst/>
          </a:prstGeom>
          <a:noFill/>
        </p:spPr>
        <p:txBody>
          <a:bodyPr wrap="square" rtlCol="0">
            <a:spAutoFit/>
          </a:bodyPr>
          <a:p>
            <a:r>
              <a:rPr lang="zh-CN" altLang="en-US" sz="2000" b="1" dirty="0">
                <a:latin typeface="微软雅黑" panose="020B0503020204020204" pitchFamily="34" charset="-122"/>
                <a:ea typeface="微软雅黑" panose="020B0503020204020204" pitchFamily="34" charset="-122"/>
              </a:rPr>
              <a:t>二、大学生情绪发展的特点</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17240" y="848242"/>
            <a:ext cx="8511108" cy="3878580"/>
          </a:xfrm>
          <a:prstGeom prst="rect">
            <a:avLst/>
          </a:prstGeom>
          <a:noFill/>
        </p:spPr>
        <p:txBody>
          <a:bodyPr wrap="square">
            <a:spAutoFit/>
          </a:bodyPr>
          <a:lstStyle/>
          <a:p>
            <a:pPr algn="ctr">
              <a:lnSpc>
                <a:spcPct val="140000"/>
              </a:lnSpc>
            </a:pPr>
            <a:r>
              <a:rPr lang="zh-CN" altLang="en-US" sz="1600" dirty="0"/>
              <a:t>   </a:t>
            </a:r>
            <a:r>
              <a:rPr lang="zh-CN" altLang="en-US" sz="1600" b="1" dirty="0"/>
              <a:t>神奇的“21 天”法则</a:t>
            </a:r>
            <a:endParaRPr lang="zh-CN" altLang="en-US" sz="1600" dirty="0"/>
          </a:p>
          <a:p>
            <a:pPr>
              <a:lnSpc>
                <a:spcPct val="140000"/>
              </a:lnSpc>
            </a:pPr>
            <a:r>
              <a:rPr lang="en-US" altLang="zh-CN" sz="1600" dirty="0"/>
              <a:t>        </a:t>
            </a:r>
            <a:r>
              <a:rPr lang="zh-CN" altLang="en-US" sz="1600" dirty="0"/>
              <a:t>第三阶段：第 15 至第 21 天。如果有幸熬过第二阶段，就会进入习惯巩固时期。到了这个</a:t>
            </a:r>
            <a:endParaRPr lang="zh-CN" altLang="en-US" sz="1600" dirty="0"/>
          </a:p>
          <a:p>
            <a:pPr>
              <a:lnSpc>
                <a:spcPct val="140000"/>
              </a:lnSpc>
            </a:pPr>
            <a:r>
              <a:rPr lang="zh-CN" altLang="en-US" sz="1600" dirty="0"/>
              <a:t>阶段，人们已经开始逐渐尝到好习惯带来的甜头，好习惯已经进入自己的潜意识中，变成下意识的行为，也就更容易坚持下去了。</a:t>
            </a:r>
            <a:endParaRPr lang="zh-CN" altLang="en-US" sz="1600" dirty="0"/>
          </a:p>
          <a:p>
            <a:pPr>
              <a:lnSpc>
                <a:spcPct val="140000"/>
              </a:lnSpc>
            </a:pPr>
            <a:r>
              <a:rPr lang="en-US" altLang="zh-CN" sz="1600" dirty="0"/>
              <a:t>     </a:t>
            </a:r>
            <a:r>
              <a:rPr lang="zh-CN" altLang="en-US" sz="1600" dirty="0"/>
              <a:t>如果在 21 天的基础上继续保持，重复 90 天以上，就会形成稳定的习惯。一旦跨入这个阶段，你已经完成自我改造，这项习惯就成为你生命中的一个有机组成部分，它会自然而然地为你效劳。</a:t>
            </a:r>
            <a:endParaRPr lang="zh-CN" altLang="en-US" sz="1600" dirty="0"/>
          </a:p>
          <a:p>
            <a:pPr>
              <a:lnSpc>
                <a:spcPct val="140000"/>
              </a:lnSpc>
            </a:pPr>
            <a:r>
              <a:rPr lang="en-US" altLang="zh-CN" sz="1600" dirty="0"/>
              <a:t>     </a:t>
            </a:r>
            <a:r>
              <a:rPr lang="zh-CN" altLang="en-US" sz="1600" dirty="0"/>
              <a:t>俗话说得好，“冰冻三尺，非一日之寒”“水滴石穿，非一日之功”。“21 天”法则体现了这个道理，或许一两天的努力达不到效果，但若长久坚持下去，同每一个妥协的念头做斗争，坚决克服拖延症，就会养成令我们终身受益的好习惯，成为一个勤勉高效的人。</a:t>
            </a:r>
            <a:endParaRPr lang="zh-CN" altLang="en-US" sz="1600" dirty="0"/>
          </a:p>
          <a:p>
            <a:pPr>
              <a:lnSpc>
                <a:spcPct val="140000"/>
              </a:lnSpc>
            </a:pPr>
            <a:r>
              <a:rPr lang="zh-CN" altLang="en-US" sz="1600" dirty="0"/>
              <a:t>正所谓，心变则态度变，态度变则行为变，行为变则人生变。</a:t>
            </a:r>
            <a:endParaRPr lang="zh-CN" altLang="en-US" sz="1600" dirty="0"/>
          </a:p>
        </p:txBody>
      </p:sp>
      <p:sp>
        <p:nvSpPr>
          <p:cNvPr id="10" name="PA-A000320150714E26PPSH-4285"/>
          <p:cNvSpPr/>
          <p:nvPr>
            <p:custDataLst>
              <p:tags r:id="rId1"/>
            </p:custDataLst>
          </p:nvPr>
        </p:nvSpPr>
        <p:spPr bwMode="auto">
          <a:xfrm>
            <a:off x="180311" y="124275"/>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11" name="文本框 10"/>
          <p:cNvSpPr txBox="1"/>
          <p:nvPr/>
        </p:nvSpPr>
        <p:spPr>
          <a:xfrm>
            <a:off x="599464" y="67409"/>
            <a:ext cx="6912768" cy="46037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案例导入</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38725" y="2356225"/>
            <a:ext cx="8280920" cy="2723823"/>
          </a:xfrm>
          <a:prstGeom prst="rect">
            <a:avLst/>
          </a:prstGeom>
          <a:noFill/>
        </p:spPr>
        <p:txBody>
          <a:bodyPr wrap="square">
            <a:spAutoFit/>
          </a:bodyPr>
          <a:lstStyle/>
          <a:p>
            <a:pPr>
              <a:lnSpc>
                <a:spcPct val="150000"/>
              </a:lnSpc>
            </a:pPr>
            <a:r>
              <a:rPr lang="zh-CN" altLang="en-US" b="1" dirty="0">
                <a:latin typeface="微软雅黑" panose="020B0503020204020204" pitchFamily="34" charset="-122"/>
                <a:ea typeface="微软雅黑" panose="020B0503020204020204" pitchFamily="34" charset="-122"/>
              </a:rPr>
              <a:t>①不合理信念的表现</a:t>
            </a:r>
            <a:endParaRPr lang="en-US" altLang="zh-CN" b="1" dirty="0">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Ø"/>
            </a:pPr>
            <a:r>
              <a:rPr lang="zh-CN" altLang="en-US" sz="1600" dirty="0"/>
              <a:t>人应该得到生活中所有对自己重要的人的喜爱和赞许；</a:t>
            </a:r>
            <a:endParaRPr lang="en-US" altLang="zh-CN" sz="1600" dirty="0"/>
          </a:p>
          <a:p>
            <a:pPr marL="285750" indent="-285750">
              <a:buFont typeface="Wingdings" panose="05000000000000000000" pitchFamily="2" charset="2"/>
              <a:buChar char="Ø"/>
            </a:pPr>
            <a:r>
              <a:rPr lang="zh-CN" altLang="en-US" sz="1600" dirty="0"/>
              <a:t>有价值的人应在各方面都比别人强；</a:t>
            </a:r>
            <a:endParaRPr lang="en-US" altLang="zh-CN" sz="1600" dirty="0"/>
          </a:p>
          <a:p>
            <a:pPr marL="285750" indent="-285750">
              <a:buFont typeface="Wingdings" panose="05000000000000000000" pitchFamily="2" charset="2"/>
              <a:buChar char="Ø"/>
            </a:pPr>
            <a:r>
              <a:rPr lang="zh-CN" altLang="en-US" sz="1600" dirty="0"/>
              <a:t>任何事物都应按自己的意愿发展，否则会很糟糕；</a:t>
            </a:r>
            <a:endParaRPr lang="en-US" altLang="zh-CN" sz="1600" dirty="0"/>
          </a:p>
          <a:p>
            <a:pPr marL="285750" indent="-285750">
              <a:buFont typeface="Wingdings" panose="05000000000000000000" pitchFamily="2" charset="2"/>
              <a:buChar char="Ø"/>
            </a:pPr>
            <a:r>
              <a:rPr lang="zh-CN" altLang="en-US" sz="1600" dirty="0"/>
              <a:t>一个人应该担心随时可能发生的灾祸；</a:t>
            </a:r>
            <a:endParaRPr lang="en-US" altLang="zh-CN" sz="1600" dirty="0"/>
          </a:p>
          <a:p>
            <a:pPr marL="285750" indent="-285750">
              <a:buFont typeface="Wingdings" panose="05000000000000000000" pitchFamily="2" charset="2"/>
              <a:buChar char="Ø"/>
            </a:pPr>
            <a:r>
              <a:rPr lang="zh-CN" altLang="en-US" sz="1600" dirty="0"/>
              <a:t>情绪由外界控制，自己无能为力；</a:t>
            </a:r>
            <a:endParaRPr lang="en-US" altLang="zh-CN" sz="1600" dirty="0"/>
          </a:p>
          <a:p>
            <a:pPr marL="285750" indent="-285750">
              <a:buFont typeface="Wingdings" panose="05000000000000000000" pitchFamily="2" charset="2"/>
              <a:buChar char="Ø"/>
            </a:pPr>
            <a:r>
              <a:rPr lang="zh-CN" altLang="en-US" sz="1600" dirty="0"/>
              <a:t>已经决定的事是无法改变的；</a:t>
            </a:r>
            <a:endParaRPr lang="en-US" altLang="zh-CN" sz="1600" dirty="0"/>
          </a:p>
          <a:p>
            <a:pPr marL="285750" indent="-285750">
              <a:buFont typeface="Wingdings" panose="05000000000000000000" pitchFamily="2" charset="2"/>
              <a:buChar char="Ø"/>
            </a:pPr>
            <a:r>
              <a:rPr lang="zh-CN" altLang="en-US" sz="1600" dirty="0"/>
              <a:t>一个人碰到的种种问题，总应该有一个正确、圆满的答案，如果无法找到答案，便是不能容忍的事；对坏人应该给予严厉的惩罚和制裁；</a:t>
            </a:r>
            <a:endParaRPr lang="en-US" altLang="zh-CN" sz="1600" dirty="0"/>
          </a:p>
          <a:p>
            <a:pPr marL="285750" indent="-285750">
              <a:buFont typeface="Wingdings" panose="05000000000000000000" pitchFamily="2" charset="2"/>
              <a:buChar char="Ø"/>
            </a:pPr>
            <a:r>
              <a:rPr lang="zh-CN" altLang="en-US" sz="1600" dirty="0"/>
              <a:t>逃避困难、挑战与责任要比正视它们容易得多；要有一个比自己强的人做后盾才行。</a:t>
            </a:r>
            <a:endParaRPr lang="en-US" altLang="zh-CN" sz="1600" dirty="0">
              <a:latin typeface="楷体" panose="02010609060101010101" pitchFamily="2" charset="-122"/>
              <a:ea typeface="楷体" panose="02010609060101010101" pitchFamily="2" charset="-122"/>
            </a:endParaRPr>
          </a:p>
        </p:txBody>
      </p:sp>
      <p:sp>
        <p:nvSpPr>
          <p:cNvPr id="7" name="等腰三角形 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9" name="文本框 8"/>
          <p:cNvSpPr txBox="1"/>
          <p:nvPr/>
        </p:nvSpPr>
        <p:spPr>
          <a:xfrm>
            <a:off x="827961" y="1106498"/>
            <a:ext cx="1800200" cy="337185"/>
          </a:xfrm>
          <a:prstGeom prst="rect">
            <a:avLst/>
          </a:prstGeom>
          <a:noFill/>
        </p:spPr>
        <p:txBody>
          <a:bodyPr wrap="square">
            <a:spAutoFit/>
          </a:bodyPr>
          <a:lstStyle/>
          <a:p>
            <a:r>
              <a:rPr lang="en-US" altLang="zh-CN" sz="1600" b="1" u="sng" dirty="0"/>
              <a:t>2.</a:t>
            </a:r>
            <a:r>
              <a:rPr lang="zh-CN" altLang="en-US" sz="1600" b="1" u="sng" dirty="0"/>
              <a:t>不合理信念</a:t>
            </a:r>
            <a:endParaRPr lang="zh-CN" altLang="en-US" sz="1600" u="sng" dirty="0"/>
          </a:p>
        </p:txBody>
      </p:sp>
      <p:sp>
        <p:nvSpPr>
          <p:cNvPr id="11" name="文本框 10"/>
          <p:cNvSpPr txBox="1"/>
          <p:nvPr/>
        </p:nvSpPr>
        <p:spPr>
          <a:xfrm>
            <a:off x="468085" y="1492190"/>
            <a:ext cx="8280920" cy="830997"/>
          </a:xfrm>
          <a:prstGeom prst="rect">
            <a:avLst/>
          </a:prstGeom>
          <a:noFill/>
        </p:spPr>
        <p:txBody>
          <a:bodyPr wrap="square">
            <a:spAutoFit/>
          </a:bodyPr>
          <a:lstStyle/>
          <a:p>
            <a:pPr marL="285750" indent="-285750">
              <a:buFont typeface="Wingdings" panose="05000000000000000000" pitchFamily="2" charset="2"/>
              <a:buChar char="l"/>
            </a:pPr>
            <a:r>
              <a:rPr lang="zh-CN" altLang="en-US" sz="1600" u="sng" dirty="0">
                <a:solidFill>
                  <a:schemeClr val="accent1"/>
                </a:solidFill>
              </a:rPr>
              <a:t>埃利斯认为，个体的信念、看法和解释是否合理是影响他的情绪和行为的关键因素。在现实生活中，个体的信念、看法和解释经常是不合理的，因此被称为“不合理信念”。</a:t>
            </a:r>
            <a:r>
              <a:rPr lang="zh-CN" altLang="en-US" sz="1600" u="sng" dirty="0"/>
              <a:t>这些不合理信念使个体产生情绪上的困扰，甚至还会引发情绪障碍。</a:t>
            </a:r>
            <a:endParaRPr lang="en-US" altLang="zh-CN" sz="1600" u="sng" dirty="0"/>
          </a:p>
        </p:txBody>
      </p:sp>
      <p:sp>
        <p:nvSpPr>
          <p:cNvPr id="2" name="文本框 1"/>
          <p:cNvSpPr txBox="1"/>
          <p:nvPr/>
        </p:nvSpPr>
        <p:spPr>
          <a:xfrm>
            <a:off x="756285" y="738505"/>
            <a:ext cx="3014345"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（三）情绪</a:t>
            </a:r>
            <a:r>
              <a:rPr lang="en-US" altLang="zh-CN" sz="1800" b="1" dirty="0">
                <a:latin typeface="微软雅黑" panose="020B0503020204020204" pitchFamily="34" charset="-122"/>
                <a:ea typeface="微软雅黑" panose="020B0503020204020204" pitchFamily="34" charset="-122"/>
              </a:rPr>
              <a:t>ABC</a:t>
            </a:r>
            <a:r>
              <a:rPr lang="zh-CN" altLang="en-US" sz="1800" b="1" dirty="0">
                <a:latin typeface="微软雅黑" panose="020B0503020204020204" pitchFamily="34" charset="-122"/>
                <a:ea typeface="微软雅黑" panose="020B0503020204020204" pitchFamily="34" charset="-122"/>
              </a:rPr>
              <a:t>理论</a:t>
            </a:r>
            <a:endParaRPr lang="zh-CN" altLang="en-US" sz="1800" b="1" dirty="0">
              <a:latin typeface="微软雅黑" panose="020B0503020204020204" pitchFamily="34" charset="-122"/>
              <a:ea typeface="微软雅黑" panose="020B0503020204020204" pitchFamily="34" charset="-122"/>
            </a:endParaRPr>
          </a:p>
        </p:txBody>
      </p:sp>
      <p:sp>
        <p:nvSpPr>
          <p:cNvPr id="3" name="文本框 2"/>
          <p:cNvSpPr txBox="1"/>
          <p:nvPr/>
        </p:nvSpPr>
        <p:spPr>
          <a:xfrm>
            <a:off x="2921064" y="288888"/>
            <a:ext cx="3307914" cy="400110"/>
          </a:xfrm>
          <a:prstGeom prst="rect">
            <a:avLst/>
          </a:prstGeom>
          <a:noFill/>
        </p:spPr>
        <p:txBody>
          <a:bodyPr wrap="square" rtlCol="0">
            <a:spAutoFit/>
          </a:bodyPr>
          <a:p>
            <a:r>
              <a:rPr lang="zh-CN" altLang="en-US" sz="2000" b="1" dirty="0">
                <a:latin typeface="微软雅黑" panose="020B0503020204020204" pitchFamily="34" charset="-122"/>
                <a:ea typeface="微软雅黑" panose="020B0503020204020204" pitchFamily="34" charset="-122"/>
              </a:rPr>
              <a:t>二、大学生情绪发展的特点</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1"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251932" y="1563802"/>
            <a:ext cx="8712968" cy="3430905"/>
          </a:xfrm>
          <a:prstGeom prst="rect">
            <a:avLst/>
          </a:prstGeom>
          <a:noFill/>
        </p:spPr>
        <p:txBody>
          <a:bodyPr wrap="square">
            <a:spAutoFit/>
          </a:bodyPr>
          <a:lstStyle/>
          <a:p>
            <a:pPr>
              <a:lnSpc>
                <a:spcPct val="150000"/>
              </a:lnSpc>
            </a:pPr>
            <a:r>
              <a:rPr lang="zh-CN" altLang="en-US" sz="1600" b="1" dirty="0">
                <a:latin typeface="微软雅黑" panose="020B0503020204020204" pitchFamily="34" charset="-122"/>
                <a:ea typeface="微软雅黑" panose="020B0503020204020204" pitchFamily="34" charset="-122"/>
              </a:rPr>
              <a:t>②不合理信念的特征</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en-US" altLang="zh-CN" b="1" dirty="0">
                <a:solidFill>
                  <a:schemeClr val="accent2"/>
                </a:solidFill>
              </a:rPr>
              <a:t>   a.</a:t>
            </a:r>
            <a:r>
              <a:rPr lang="zh-CN" altLang="en-US" b="1" dirty="0">
                <a:solidFill>
                  <a:schemeClr val="accent2"/>
                </a:solidFill>
              </a:rPr>
              <a:t>绝对化</a:t>
            </a:r>
            <a:endParaRPr lang="en-US" altLang="zh-CN" b="1" dirty="0">
              <a:solidFill>
                <a:schemeClr val="accent2"/>
              </a:solidFill>
            </a:endParaRPr>
          </a:p>
          <a:p>
            <a:r>
              <a:rPr lang="zh-CN" altLang="en-US" sz="1600" dirty="0"/>
              <a:t>   绝对化是指人们以自己的意愿为出发点，对某一事物持有其必定会发生或不会发生的信念。对于一些持有绝对化要求的人，如果某些事情的发生与他们的要求不一致，他们就会感到难以接受，并极易产生情绪困扰。</a:t>
            </a:r>
            <a:endParaRPr lang="en-US" altLang="zh-CN" sz="1600" dirty="0"/>
          </a:p>
          <a:p>
            <a:pPr>
              <a:lnSpc>
                <a:spcPct val="150000"/>
              </a:lnSpc>
            </a:pPr>
            <a:r>
              <a:rPr lang="en-US" altLang="zh-CN" b="1" dirty="0">
                <a:solidFill>
                  <a:schemeClr val="accent1"/>
                </a:solidFill>
              </a:rPr>
              <a:t>   b.</a:t>
            </a:r>
            <a:r>
              <a:rPr lang="zh-CN" altLang="en-US" b="1" dirty="0">
                <a:solidFill>
                  <a:schemeClr val="accent1"/>
                </a:solidFill>
              </a:rPr>
              <a:t>过分概括化</a:t>
            </a:r>
            <a:endParaRPr lang="en-US" altLang="zh-CN" b="1" dirty="0">
              <a:solidFill>
                <a:schemeClr val="accent1"/>
              </a:solidFill>
            </a:endParaRPr>
          </a:p>
          <a:p>
            <a:r>
              <a:rPr lang="zh-CN" altLang="en-US" sz="1600" dirty="0"/>
              <a:t>   过分概括化是一种以偏概全的思维方式。埃利斯认为，过分概括化是不合逻辑的，就好像以书的封面来判定其内容质量一样。过分概括化表现为人们对其自身形成不合理的评价。</a:t>
            </a:r>
            <a:endParaRPr lang="en-US" altLang="zh-CN" sz="1600" dirty="0"/>
          </a:p>
          <a:p>
            <a:pPr>
              <a:lnSpc>
                <a:spcPct val="150000"/>
              </a:lnSpc>
            </a:pPr>
            <a:r>
              <a:rPr lang="en-US" altLang="zh-CN" b="1" dirty="0">
                <a:solidFill>
                  <a:schemeClr val="accent2"/>
                </a:solidFill>
              </a:rPr>
              <a:t>   c.</a:t>
            </a:r>
            <a:r>
              <a:rPr lang="zh-CN" altLang="en-US" b="1" dirty="0">
                <a:solidFill>
                  <a:schemeClr val="accent2"/>
                </a:solidFill>
              </a:rPr>
              <a:t>灾难化</a:t>
            </a:r>
            <a:endParaRPr lang="en-US" altLang="zh-CN" b="1" dirty="0">
              <a:solidFill>
                <a:schemeClr val="accent2"/>
              </a:solidFill>
            </a:endParaRPr>
          </a:p>
          <a:p>
            <a:r>
              <a:rPr lang="zh-CN" altLang="en-US" sz="1600" dirty="0"/>
              <a:t>   灾难化是指一件不好的事发生后，人们产生的一种“非常可怕”“非常糟糕”或者“是一场灾难”的想法。这种想法会导致人们陷入耻辱、自责、焦虑、悲观、抑郁的情绪状态而难以自拔。</a:t>
            </a:r>
            <a:endParaRPr lang="zh-CN" altLang="en-US" sz="1600" dirty="0"/>
          </a:p>
        </p:txBody>
      </p:sp>
      <p:sp>
        <p:nvSpPr>
          <p:cNvPr id="7" name="等腰三角形 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323771" y="1116023"/>
            <a:ext cx="1800200" cy="337185"/>
          </a:xfrm>
          <a:prstGeom prst="rect">
            <a:avLst/>
          </a:prstGeom>
          <a:noFill/>
        </p:spPr>
        <p:txBody>
          <a:bodyPr wrap="square">
            <a:spAutoFit/>
          </a:bodyPr>
          <a:p>
            <a:r>
              <a:rPr lang="en-US" altLang="zh-CN" sz="1600" b="1" u="sng" dirty="0"/>
              <a:t>2.</a:t>
            </a:r>
            <a:r>
              <a:rPr lang="zh-CN" altLang="en-US" sz="1600" b="1" u="sng" dirty="0"/>
              <a:t>不合理信念</a:t>
            </a:r>
            <a:endParaRPr lang="zh-CN" altLang="en-US" sz="1600" u="sng" dirty="0"/>
          </a:p>
        </p:txBody>
      </p:sp>
      <p:sp>
        <p:nvSpPr>
          <p:cNvPr id="3" name="文本框 2"/>
          <p:cNvSpPr txBox="1"/>
          <p:nvPr/>
        </p:nvSpPr>
        <p:spPr>
          <a:xfrm>
            <a:off x="252095" y="675640"/>
            <a:ext cx="3014345" cy="368300"/>
          </a:xfrm>
          <a:prstGeom prst="rect">
            <a:avLst/>
          </a:prstGeom>
          <a:noFill/>
        </p:spPr>
        <p:txBody>
          <a:bodyPr wrap="square" rtlCol="0">
            <a:spAutoFit/>
          </a:bodyPr>
          <a:p>
            <a:r>
              <a:rPr lang="zh-CN" altLang="en-US" sz="1800" b="1" dirty="0">
                <a:latin typeface="微软雅黑" panose="020B0503020204020204" pitchFamily="34" charset="-122"/>
                <a:ea typeface="微软雅黑" panose="020B0503020204020204" pitchFamily="34" charset="-122"/>
              </a:rPr>
              <a:t>（三）情绪</a:t>
            </a:r>
            <a:r>
              <a:rPr lang="en-US" altLang="zh-CN" sz="1800" b="1" dirty="0">
                <a:latin typeface="微软雅黑" panose="020B0503020204020204" pitchFamily="34" charset="-122"/>
                <a:ea typeface="微软雅黑" panose="020B0503020204020204" pitchFamily="34" charset="-122"/>
              </a:rPr>
              <a:t>ABC</a:t>
            </a:r>
            <a:r>
              <a:rPr lang="zh-CN" altLang="en-US" sz="1800" b="1" dirty="0">
                <a:latin typeface="微软雅黑" panose="020B0503020204020204" pitchFamily="34" charset="-122"/>
                <a:ea typeface="微软雅黑" panose="020B0503020204020204" pitchFamily="34" charset="-122"/>
              </a:rPr>
              <a:t>理论</a:t>
            </a:r>
            <a:endParaRPr lang="zh-CN" altLang="en-US" sz="18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2921064" y="288888"/>
            <a:ext cx="3307914" cy="400110"/>
          </a:xfrm>
          <a:prstGeom prst="rect">
            <a:avLst/>
          </a:prstGeom>
          <a:noFill/>
        </p:spPr>
        <p:txBody>
          <a:bodyPr wrap="square" rtlCol="0">
            <a:spAutoFit/>
          </a:bodyPr>
          <a:p>
            <a:r>
              <a:rPr lang="zh-CN" altLang="en-US" sz="2000" b="1" dirty="0">
                <a:latin typeface="微软雅黑" panose="020B0503020204020204" pitchFamily="34" charset="-122"/>
                <a:ea typeface="微软雅黑" panose="020B0503020204020204" pitchFamily="34" charset="-122"/>
              </a:rPr>
              <a:t>二、大学生情绪发展的特点</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23940" y="2212029"/>
            <a:ext cx="8352928" cy="2893100"/>
          </a:xfrm>
          <a:prstGeom prst="rect">
            <a:avLst/>
          </a:prstGeom>
          <a:noFill/>
        </p:spPr>
        <p:txBody>
          <a:bodyPr wrap="square">
            <a:spAutoFit/>
          </a:bodyPr>
          <a:lstStyle/>
          <a:p>
            <a:pPr>
              <a:lnSpc>
                <a:spcPct val="150000"/>
              </a:lnSpc>
            </a:pPr>
            <a:r>
              <a:rPr lang="zh-CN" altLang="en-US" sz="1600" b="1" dirty="0">
                <a:solidFill>
                  <a:schemeClr val="accent1"/>
                </a:solidFill>
              </a:rPr>
              <a:t>①表现出忍耐</a:t>
            </a:r>
            <a:endParaRPr lang="en-US" altLang="zh-CN" sz="1600" b="1" dirty="0">
              <a:solidFill>
                <a:schemeClr val="accent1"/>
              </a:solidFill>
            </a:endParaRPr>
          </a:p>
          <a:p>
            <a:r>
              <a:rPr lang="zh-CN" altLang="en-US" sz="1400" dirty="0"/>
              <a:t>例如，“我当然希望</a:t>
            </a:r>
            <a:r>
              <a:rPr lang="en-US" altLang="zh-CN" sz="1400" dirty="0"/>
              <a:t>……</a:t>
            </a:r>
            <a:r>
              <a:rPr lang="zh-CN" altLang="en-US" sz="1400" dirty="0"/>
              <a:t>但如果不行，我也可以接受，不是非要那样不可”。</a:t>
            </a:r>
            <a:endParaRPr lang="en-US" altLang="zh-CN" sz="1400" dirty="0"/>
          </a:p>
          <a:p>
            <a:pPr>
              <a:lnSpc>
                <a:spcPct val="150000"/>
              </a:lnSpc>
            </a:pPr>
            <a:r>
              <a:rPr lang="zh-CN" altLang="en-US" sz="1600" b="1" dirty="0">
                <a:solidFill>
                  <a:schemeClr val="accent2"/>
                </a:solidFill>
              </a:rPr>
              <a:t>②百分比的思维模式</a:t>
            </a:r>
            <a:endParaRPr lang="en-US" altLang="zh-CN" sz="1600" b="1" dirty="0">
              <a:solidFill>
                <a:schemeClr val="accent2"/>
              </a:solidFill>
            </a:endParaRPr>
          </a:p>
          <a:p>
            <a:r>
              <a:rPr lang="zh-CN" altLang="en-US" sz="1400" dirty="0"/>
              <a:t>这种思维模式使人能够容忍黑白之间的灰色地带，判断是非对错时以百分比进行分割，而不是“一刀切”、一概而论。</a:t>
            </a:r>
            <a:endParaRPr lang="en-US" altLang="zh-CN" sz="1400" dirty="0"/>
          </a:p>
          <a:p>
            <a:pPr>
              <a:lnSpc>
                <a:spcPct val="150000"/>
              </a:lnSpc>
            </a:pPr>
            <a:r>
              <a:rPr lang="zh-CN" altLang="en-US" sz="1600" b="1" dirty="0">
                <a:solidFill>
                  <a:schemeClr val="accent1"/>
                </a:solidFill>
              </a:rPr>
              <a:t>③明白人无完人，做到对事不对人</a:t>
            </a:r>
            <a:endParaRPr lang="en-US" altLang="zh-CN" sz="1600" b="1" dirty="0">
              <a:solidFill>
                <a:schemeClr val="accent1"/>
              </a:solidFill>
            </a:endParaRPr>
          </a:p>
          <a:p>
            <a:r>
              <a:rPr lang="zh-CN" altLang="en-US" sz="1400" dirty="0"/>
              <a:t>因为能够容忍人的错误与缺点，知道没有什么人或事会是百分之百的完美，所以能够允许自己或别人的瑕疵、过错甚至失败。</a:t>
            </a:r>
            <a:endParaRPr lang="en-US" altLang="zh-CN" sz="1400" dirty="0"/>
          </a:p>
          <a:p>
            <a:pPr>
              <a:lnSpc>
                <a:spcPct val="150000"/>
              </a:lnSpc>
            </a:pPr>
            <a:r>
              <a:rPr lang="zh-CN" altLang="en-US" sz="1600" b="1" dirty="0">
                <a:solidFill>
                  <a:schemeClr val="accent2"/>
                </a:solidFill>
              </a:rPr>
              <a:t>④对恶劣情况的非极端评价</a:t>
            </a:r>
            <a:endParaRPr lang="en-US" altLang="zh-CN" sz="1600" b="1" dirty="0">
              <a:solidFill>
                <a:schemeClr val="accent2"/>
              </a:solidFill>
            </a:endParaRPr>
          </a:p>
          <a:p>
            <a:r>
              <a:rPr lang="zh-CN" altLang="en-US" sz="1400" dirty="0"/>
              <a:t>例如，“这不是我所希望的，这样很不好，但不可怕，没有糟糕透顶”。</a:t>
            </a:r>
            <a:endParaRPr lang="en-US" altLang="zh-CN" sz="1400" dirty="0">
              <a:latin typeface="楷体" panose="02010609060101010101" pitchFamily="2" charset="-122"/>
              <a:ea typeface="楷体" panose="02010609060101010101" pitchFamily="2" charset="-122"/>
            </a:endParaRPr>
          </a:p>
        </p:txBody>
      </p:sp>
      <p:sp>
        <p:nvSpPr>
          <p:cNvPr id="7" name="等腰三角形 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9" name="文本框 8"/>
          <p:cNvSpPr txBox="1"/>
          <p:nvPr/>
        </p:nvSpPr>
        <p:spPr>
          <a:xfrm>
            <a:off x="468169" y="1132378"/>
            <a:ext cx="1656184" cy="337185"/>
          </a:xfrm>
          <a:prstGeom prst="rect">
            <a:avLst/>
          </a:prstGeom>
          <a:noFill/>
        </p:spPr>
        <p:txBody>
          <a:bodyPr wrap="square">
            <a:spAutoFit/>
          </a:bodyPr>
          <a:lstStyle/>
          <a:p>
            <a:r>
              <a:rPr lang="en-US" altLang="zh-CN" sz="1600" u="sng" dirty="0"/>
              <a:t>3.</a:t>
            </a:r>
            <a:r>
              <a:rPr lang="zh-CN" altLang="en-US" sz="1600" u="sng" dirty="0"/>
              <a:t>理性认知</a:t>
            </a:r>
            <a:endParaRPr lang="zh-CN" altLang="en-US" sz="1600" u="sng" dirty="0"/>
          </a:p>
        </p:txBody>
      </p:sp>
      <p:sp>
        <p:nvSpPr>
          <p:cNvPr id="11" name="文本框 10"/>
          <p:cNvSpPr txBox="1"/>
          <p:nvPr/>
        </p:nvSpPr>
        <p:spPr>
          <a:xfrm>
            <a:off x="396330" y="1492419"/>
            <a:ext cx="8352928" cy="830997"/>
          </a:xfrm>
          <a:prstGeom prst="rect">
            <a:avLst/>
          </a:prstGeom>
          <a:noFill/>
        </p:spPr>
        <p:txBody>
          <a:bodyPr wrap="square">
            <a:spAutoFit/>
          </a:bodyPr>
          <a:lstStyle/>
          <a:p>
            <a:r>
              <a:rPr lang="zh-CN" altLang="en-US" sz="1600" u="sng" dirty="0"/>
              <a:t>  如果个体对生活中的灾难、挫折和不幸坚持理性分析、灵活处理，但并不把自身理性的需要和愿望总结为僵化的“必须”“应该”或“一定”时，个体就会得出现实的结论。这些结论一般有以下几种形式。</a:t>
            </a:r>
            <a:endParaRPr lang="en-US" altLang="zh-CN" sz="1600" u="sng" dirty="0"/>
          </a:p>
        </p:txBody>
      </p:sp>
      <p:sp>
        <p:nvSpPr>
          <p:cNvPr id="3" name="文本框 2"/>
          <p:cNvSpPr txBox="1"/>
          <p:nvPr/>
        </p:nvSpPr>
        <p:spPr>
          <a:xfrm>
            <a:off x="467995" y="767080"/>
            <a:ext cx="3014345" cy="368300"/>
          </a:xfrm>
          <a:prstGeom prst="rect">
            <a:avLst/>
          </a:prstGeom>
          <a:noFill/>
        </p:spPr>
        <p:txBody>
          <a:bodyPr wrap="square" rtlCol="0">
            <a:spAutoFit/>
          </a:bodyPr>
          <a:lstStyle/>
          <a:p>
            <a:r>
              <a:rPr lang="zh-CN" altLang="en-US" sz="1800" b="1" dirty="0">
                <a:latin typeface="微软雅黑" panose="020B0503020204020204" pitchFamily="34" charset="-122"/>
                <a:ea typeface="微软雅黑" panose="020B0503020204020204" pitchFamily="34" charset="-122"/>
              </a:rPr>
              <a:t>（三）情绪</a:t>
            </a:r>
            <a:r>
              <a:rPr lang="en-US" altLang="zh-CN" sz="1800" b="1" dirty="0">
                <a:latin typeface="微软雅黑" panose="020B0503020204020204" pitchFamily="34" charset="-122"/>
                <a:ea typeface="微软雅黑" panose="020B0503020204020204" pitchFamily="34" charset="-122"/>
              </a:rPr>
              <a:t>ABC</a:t>
            </a:r>
            <a:r>
              <a:rPr lang="zh-CN" altLang="en-US" sz="1800" b="1" dirty="0">
                <a:latin typeface="微软雅黑" panose="020B0503020204020204" pitchFamily="34" charset="-122"/>
                <a:ea typeface="微软雅黑" panose="020B0503020204020204" pitchFamily="34" charset="-122"/>
              </a:rPr>
              <a:t>理论</a:t>
            </a:r>
            <a:endParaRPr lang="zh-CN" altLang="en-US" sz="18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2921064" y="288888"/>
            <a:ext cx="3307914" cy="400110"/>
          </a:xfrm>
          <a:prstGeom prst="rect">
            <a:avLst/>
          </a:prstGeom>
          <a:noFill/>
        </p:spPr>
        <p:txBody>
          <a:bodyPr wrap="square" rtlCol="0">
            <a:spAutoFit/>
          </a:bodyPr>
          <a:p>
            <a:r>
              <a:rPr lang="zh-CN" altLang="en-US" sz="2000" b="1" dirty="0">
                <a:latin typeface="微软雅黑" panose="020B0503020204020204" pitchFamily="34" charset="-122"/>
                <a:ea typeface="微软雅黑" panose="020B0503020204020204" pitchFamily="34" charset="-122"/>
              </a:rPr>
              <a:t>二、大学生情绪发展的特点</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1"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252314" y="737159"/>
            <a:ext cx="8640960" cy="4031873"/>
          </a:xfrm>
          <a:prstGeom prst="rect">
            <a:avLst/>
          </a:prstGeom>
          <a:noFill/>
        </p:spPr>
        <p:txBody>
          <a:bodyPr wrap="square">
            <a:spAutoFit/>
          </a:bodyPr>
          <a:lstStyle/>
          <a:p>
            <a:r>
              <a:rPr lang="zh-CN" altLang="en-US" sz="1600" dirty="0"/>
              <a:t>       有一个年轻人失恋了，一直摆脱不了事实的打击，情绪低落，已经影响到正常生活，他没办法专心工作，头脑中想到的全是前女友的薄情寡义。他认为自己在感情上付出了，却没有得到回报，自己很傻、很不幸。于是，他找到了心理医生。</a:t>
            </a:r>
            <a:endParaRPr lang="en-US" altLang="zh-CN" sz="1600" dirty="0"/>
          </a:p>
          <a:p>
            <a:r>
              <a:rPr lang="zh-CN" altLang="en-US" sz="1600" dirty="0"/>
              <a:t>      心理医生告诉他，其实他的处境并没有那么糟，只是他把自己想象得太糟糕了。在给他做了放松训练、缓解了他的紧张情绪之后，心理医生给他举了个例子。</a:t>
            </a:r>
            <a:endParaRPr lang="en-US" altLang="zh-CN" sz="1600" dirty="0"/>
          </a:p>
          <a:p>
            <a:r>
              <a:rPr lang="en-US" altLang="zh-CN" sz="1600" dirty="0"/>
              <a:t>      “</a:t>
            </a:r>
            <a:r>
              <a:rPr lang="zh-CN" altLang="en-US" sz="1600" dirty="0"/>
              <a:t>假如有一天，你到公园的长凳上休息，把你最心爱的一本书放在长凳上，这时候有个人径直走过来，坐在椅子上，把你的书压坏了。这时，你会怎么想？”</a:t>
            </a:r>
            <a:endParaRPr lang="en-US" altLang="zh-CN" sz="1600" dirty="0"/>
          </a:p>
          <a:p>
            <a:r>
              <a:rPr lang="zh-CN" altLang="en-US" sz="1600" dirty="0"/>
              <a:t>     “我一定很气愤，他怎么可以这样随便损坏别人的东西呢！太没有礼貌了！”年轻人说。   </a:t>
            </a:r>
            <a:endParaRPr lang="en-US" altLang="zh-CN" sz="1600" dirty="0"/>
          </a:p>
          <a:p>
            <a:r>
              <a:rPr lang="en-US" altLang="zh-CN" sz="1600" dirty="0"/>
              <a:t>     </a:t>
            </a:r>
            <a:r>
              <a:rPr lang="zh-CN" altLang="en-US" sz="1600" dirty="0"/>
              <a:t>“那我现在告诉你，他是个盲人，你又会怎么想呢？”心理医生耐心地继续问。“哦</a:t>
            </a:r>
            <a:r>
              <a:rPr lang="en-US" altLang="zh-CN" sz="1600" dirty="0"/>
              <a:t>……</a:t>
            </a:r>
            <a:r>
              <a:rPr lang="zh-CN" altLang="en-US" sz="1600" dirty="0"/>
              <a:t>原来是个盲人。他肯定不知道长凳上放有东西！”年</a:t>
            </a:r>
            <a:endParaRPr lang="en-US" altLang="zh-CN" sz="1600" dirty="0"/>
          </a:p>
          <a:p>
            <a:r>
              <a:rPr lang="en-US" altLang="zh-CN" sz="1600" dirty="0"/>
              <a:t>       </a:t>
            </a:r>
            <a:r>
              <a:rPr lang="zh-CN" altLang="en-US" sz="1600" dirty="0"/>
              <a:t>轻人摸摸头，想了一下，接着说，“谢天谢地，好在只是放了一本书，要是油漆或是什么尖锐的东西，他就惨了！”“那你还会对他愤怒吗？”心理医生问。“当然不会，他是不小心才压坏的嘛，盲人也很不容易的，我甚至有些同情他了。”</a:t>
            </a:r>
            <a:endParaRPr lang="en-US" altLang="zh-CN" sz="1600" dirty="0"/>
          </a:p>
          <a:p>
            <a:r>
              <a:rPr lang="zh-CN" altLang="en-US" sz="1600" dirty="0"/>
              <a:t>      心理医生会心一笑：“同样的一件事情</a:t>
            </a:r>
            <a:r>
              <a:rPr lang="en-US" altLang="zh-CN" sz="1600" dirty="0"/>
              <a:t>——</a:t>
            </a:r>
            <a:r>
              <a:rPr lang="zh-CN" altLang="en-US" sz="1600" dirty="0"/>
              <a:t>他压坏了你的书，但是前后你的情绪反应却截然不同。你知道是为什么吗？”“可能是因为我对事情的看法不同吧！”</a:t>
            </a:r>
            <a:endParaRPr lang="en-US" altLang="zh-CN" sz="1600" dirty="0"/>
          </a:p>
          <a:p>
            <a:r>
              <a:rPr lang="zh-CN" altLang="en-US" sz="1600" dirty="0"/>
              <a:t>     </a:t>
            </a:r>
            <a:endParaRPr lang="zh-CN" altLang="en-US" sz="14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9" name="文本框 8"/>
          <p:cNvSpPr txBox="1"/>
          <p:nvPr/>
        </p:nvSpPr>
        <p:spPr>
          <a:xfrm>
            <a:off x="543740" y="38739"/>
            <a:ext cx="6912768" cy="46166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案例故事</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252314" y="869305"/>
            <a:ext cx="8640960" cy="3358612"/>
          </a:xfrm>
          <a:prstGeom prst="rect">
            <a:avLst/>
          </a:prstGeom>
          <a:noFill/>
        </p:spPr>
        <p:txBody>
          <a:bodyPr wrap="square">
            <a:spAutoFit/>
          </a:bodyPr>
          <a:lstStyle/>
          <a:p>
            <a:pPr>
              <a:lnSpc>
                <a:spcPct val="150000"/>
              </a:lnSpc>
            </a:pPr>
            <a:r>
              <a:rPr lang="zh-CN" altLang="en-US" sz="1600" dirty="0"/>
              <a:t>      对事情不同的看法，能引起自身不同的情绪。很显然，让我们难过和痛苦的，不是事件本身，而是对事情的不正确的解释和评价。这就是心理学上的情绪</a:t>
            </a:r>
            <a:r>
              <a:rPr lang="en-US" altLang="zh-CN" sz="1600" dirty="0"/>
              <a:t>ABC</a:t>
            </a:r>
            <a:r>
              <a:rPr lang="zh-CN" altLang="en-US" sz="1600" dirty="0"/>
              <a:t>理论的观点。情绪</a:t>
            </a:r>
            <a:r>
              <a:rPr lang="en-US" altLang="zh-CN" sz="1600" dirty="0"/>
              <a:t>ABC</a:t>
            </a:r>
            <a:r>
              <a:rPr lang="zh-CN" altLang="en-US" sz="1600" dirty="0"/>
              <a:t>理论的创始者埃利斯认为：正是由于我们常有的一些不合理的信念，才使我们产生情绪困扰，如果这些不合理的信念日积月累，还会引起情绪障碍。</a:t>
            </a:r>
            <a:endParaRPr lang="en-US" altLang="zh-CN" sz="1600" dirty="0"/>
          </a:p>
          <a:p>
            <a:pPr>
              <a:lnSpc>
                <a:spcPct val="150000"/>
              </a:lnSpc>
            </a:pPr>
            <a:r>
              <a:rPr lang="zh-CN" altLang="en-US" sz="1600" dirty="0"/>
              <a:t>     对于这个失恋的年轻人来说，失恋只是一个诱发事件</a:t>
            </a:r>
            <a:r>
              <a:rPr lang="en-US" altLang="zh-CN" sz="1600" dirty="0"/>
              <a:t>A</a:t>
            </a:r>
            <a:r>
              <a:rPr lang="zh-CN" altLang="en-US" sz="1600" dirty="0"/>
              <a:t>，结果</a:t>
            </a:r>
            <a:r>
              <a:rPr lang="en-US" altLang="zh-CN" sz="1600" dirty="0"/>
              <a:t>C</a:t>
            </a:r>
            <a:r>
              <a:rPr lang="zh-CN" altLang="en-US" sz="1600" dirty="0"/>
              <a:t>是他情绪低落，生活受到影响，无法专心工作；而导致这个结果的，正是他的认知</a:t>
            </a:r>
            <a:r>
              <a:rPr lang="en-US" altLang="zh-CN" sz="1600" dirty="0"/>
              <a:t>B——</a:t>
            </a:r>
            <a:r>
              <a:rPr lang="zh-CN" altLang="en-US" sz="1600" dirty="0"/>
              <a:t>他认为自己付出了一定要得到对方的回报，自己太傻了，太不幸了。假如他换个想法</a:t>
            </a:r>
            <a:r>
              <a:rPr lang="en-US" altLang="zh-CN" sz="1600" dirty="0"/>
              <a:t>——</a:t>
            </a:r>
            <a:r>
              <a:rPr lang="zh-CN" altLang="en-US" sz="1600" dirty="0"/>
              <a:t>她这样不懂爱的女孩不值得自己去珍惜，现在她离开可能避免了以后她对自己造成更大的伤害，那么他的情绪体验显然就不会像现在这么糟糕。</a:t>
            </a:r>
            <a:endParaRPr lang="zh-CN" altLang="en-US" sz="14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9" name="文本框 8"/>
          <p:cNvSpPr txBox="1"/>
          <p:nvPr/>
        </p:nvSpPr>
        <p:spPr>
          <a:xfrm>
            <a:off x="543740" y="38739"/>
            <a:ext cx="6912768" cy="46166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案例故事</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2241235" y="2747444"/>
            <a:ext cx="566836" cy="56561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a:p>
        </p:txBody>
      </p:sp>
      <p:sp>
        <p:nvSpPr>
          <p:cNvPr id="21" name="椭圆 20"/>
          <p:cNvSpPr/>
          <p:nvPr/>
        </p:nvSpPr>
        <p:spPr>
          <a:xfrm>
            <a:off x="3160647" y="3297264"/>
            <a:ext cx="283418" cy="283403"/>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2" name="椭圆 21"/>
          <p:cNvSpPr/>
          <p:nvPr/>
        </p:nvSpPr>
        <p:spPr>
          <a:xfrm>
            <a:off x="1369906" y="3390320"/>
            <a:ext cx="414410" cy="41319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3" name="椭圆 22"/>
          <p:cNvSpPr/>
          <p:nvPr/>
        </p:nvSpPr>
        <p:spPr>
          <a:xfrm>
            <a:off x="2548719" y="1701999"/>
            <a:ext cx="518704" cy="51867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12" name="文本框 11"/>
          <p:cNvSpPr txBox="1"/>
          <p:nvPr/>
        </p:nvSpPr>
        <p:spPr>
          <a:xfrm>
            <a:off x="4176349" y="1666913"/>
            <a:ext cx="3866160" cy="26035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pPr>
              <a:lnSpc>
                <a:spcPts val="1500"/>
              </a:lnSpc>
            </a:pPr>
            <a:r>
              <a:rPr lang="zh-CN" altLang="en-US" sz="1800" b="1" dirty="0">
                <a:solidFill>
                  <a:schemeClr val="accent1"/>
                </a:solidFill>
                <a:latin typeface="微软雅黑" panose="020B0503020204020204" pitchFamily="34" charset="-122"/>
                <a:ea typeface="微软雅黑" panose="020B0503020204020204" pitchFamily="34" charset="-122"/>
              </a:rPr>
              <a:t>（一）提高自我认识</a:t>
            </a:r>
            <a:endParaRPr lang="en-US" altLang="zh-CN" sz="1800" b="1" dirty="0">
              <a:solidFill>
                <a:schemeClr val="accent1"/>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4176349" y="2716560"/>
            <a:ext cx="3866160" cy="26035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pPr>
              <a:lnSpc>
                <a:spcPts val="1500"/>
              </a:lnSpc>
            </a:pPr>
            <a:r>
              <a:rPr lang="zh-CN" altLang="en-US" sz="1800" b="1" dirty="0">
                <a:solidFill>
                  <a:schemeClr val="accent2"/>
                </a:solidFill>
                <a:latin typeface="微软雅黑" panose="020B0503020204020204" pitchFamily="34" charset="-122"/>
                <a:ea typeface="微软雅黑" panose="020B0503020204020204" pitchFamily="34" charset="-122"/>
              </a:rPr>
              <a:t>（二）加强行为训练</a:t>
            </a:r>
            <a:endParaRPr lang="en-US" altLang="zh-CN" sz="1800" b="1" dirty="0">
              <a:solidFill>
                <a:schemeClr val="accent2"/>
              </a:solidFill>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4177143" y="3766207"/>
            <a:ext cx="3866160" cy="26035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pPr>
              <a:lnSpc>
                <a:spcPts val="1500"/>
              </a:lnSpc>
            </a:pPr>
            <a:r>
              <a:rPr lang="zh-CN" altLang="en-US" sz="1800" b="1" dirty="0">
                <a:solidFill>
                  <a:schemeClr val="accent1"/>
                </a:solidFill>
                <a:latin typeface="微软雅黑" panose="020B0503020204020204" pitchFamily="34" charset="-122"/>
                <a:ea typeface="微软雅黑" panose="020B0503020204020204" pitchFamily="34" charset="-122"/>
              </a:rPr>
              <a:t>（三）培养情绪智力</a:t>
            </a:r>
            <a:endParaRPr lang="en-US" altLang="zh-CN" sz="1800" b="1" dirty="0">
              <a:solidFill>
                <a:schemeClr val="accent1"/>
              </a:solidFill>
              <a:latin typeface="微软雅黑" panose="020B0503020204020204" pitchFamily="34" charset="-122"/>
              <a:ea typeface="微软雅黑" panose="020B0503020204020204" pitchFamily="34" charset="-122"/>
              <a:sym typeface="+mn-ea"/>
            </a:endParaRPr>
          </a:p>
        </p:txBody>
      </p:sp>
      <p:sp>
        <p:nvSpPr>
          <p:cNvPr id="18" name="矩形 23"/>
          <p:cNvSpPr>
            <a:spLocks noChangeArrowheads="1"/>
          </p:cNvSpPr>
          <p:nvPr/>
        </p:nvSpPr>
        <p:spPr bwMode="auto">
          <a:xfrm>
            <a:off x="527001" y="1343779"/>
            <a:ext cx="1875624" cy="1877658"/>
          </a:xfrm>
          <a:prstGeom prst="ellipse">
            <a:avLst/>
          </a:prstGeom>
          <a:blipFill dpi="0" rotWithShape="1">
            <a:blip r:embed="rId1"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19" name="矩形 24"/>
          <p:cNvSpPr>
            <a:spLocks noChangeArrowheads="1"/>
          </p:cNvSpPr>
          <p:nvPr/>
        </p:nvSpPr>
        <p:spPr bwMode="auto">
          <a:xfrm>
            <a:off x="2798342" y="2220675"/>
            <a:ext cx="982290" cy="956246"/>
          </a:xfrm>
          <a:prstGeom prst="ellipse">
            <a:avLst/>
          </a:prstGeom>
          <a:blipFill dpi="0" rotWithShape="1">
            <a:blip r:embed="rId2"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4" name="矩形 25"/>
          <p:cNvSpPr>
            <a:spLocks noChangeArrowheads="1"/>
          </p:cNvSpPr>
          <p:nvPr/>
        </p:nvSpPr>
        <p:spPr bwMode="auto">
          <a:xfrm>
            <a:off x="1915335" y="3390320"/>
            <a:ext cx="1199176" cy="1222044"/>
          </a:xfrm>
          <a:prstGeom prst="ellipse">
            <a:avLst/>
          </a:prstGeom>
          <a:blipFill dpi="0" rotWithShape="1">
            <a:blip r:embed="rId3"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5" name="等腰三角形 24"/>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6" name="文本框 25"/>
          <p:cNvSpPr txBox="1"/>
          <p:nvPr/>
        </p:nvSpPr>
        <p:spPr>
          <a:xfrm>
            <a:off x="2840676" y="307669"/>
            <a:ext cx="296017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三、情绪管理的方法</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anim calcmode="lin" valueType="num">
                                      <p:cBhvr>
                                        <p:cTn id="10" dur="500" fill="hold"/>
                                        <p:tgtEl>
                                          <p:spTgt spid="18"/>
                                        </p:tgtEl>
                                        <p:attrNameLst>
                                          <p:attrName>ppt_x</p:attrName>
                                        </p:attrNameLst>
                                      </p:cBhvr>
                                      <p:tavLst>
                                        <p:tav tm="0">
                                          <p:val>
                                            <p:fltVal val="0.5"/>
                                          </p:val>
                                        </p:tav>
                                        <p:tav tm="100000">
                                          <p:val>
                                            <p:strVal val="#ppt_x"/>
                                          </p:val>
                                        </p:tav>
                                      </p:tavLst>
                                    </p:anim>
                                    <p:anim calcmode="lin" valueType="num">
                                      <p:cBhvr>
                                        <p:cTn id="11" dur="500" fill="hold"/>
                                        <p:tgtEl>
                                          <p:spTgt spid="1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anim calcmode="lin" valueType="num">
                                      <p:cBhvr>
                                        <p:cTn id="17" dur="500" fill="hold"/>
                                        <p:tgtEl>
                                          <p:spTgt spid="19"/>
                                        </p:tgtEl>
                                        <p:attrNameLst>
                                          <p:attrName>ppt_x</p:attrName>
                                        </p:attrNameLst>
                                      </p:cBhvr>
                                      <p:tavLst>
                                        <p:tav tm="0">
                                          <p:val>
                                            <p:fltVal val="0.5"/>
                                          </p:val>
                                        </p:tav>
                                        <p:tav tm="100000">
                                          <p:val>
                                            <p:strVal val="#ppt_x"/>
                                          </p:val>
                                        </p:tav>
                                      </p:tavLst>
                                    </p:anim>
                                    <p:anim calcmode="lin" valueType="num">
                                      <p:cBhvr>
                                        <p:cTn id="18" dur="500" fill="hold"/>
                                        <p:tgtEl>
                                          <p:spTgt spid="1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anim calcmode="lin" valueType="num">
                                      <p:cBhvr>
                                        <p:cTn id="24" dur="500" fill="hold"/>
                                        <p:tgtEl>
                                          <p:spTgt spid="24"/>
                                        </p:tgtEl>
                                        <p:attrNameLst>
                                          <p:attrName>ppt_x</p:attrName>
                                        </p:attrNameLst>
                                      </p:cBhvr>
                                      <p:tavLst>
                                        <p:tav tm="0">
                                          <p:val>
                                            <p:fltVal val="0.5"/>
                                          </p:val>
                                        </p:tav>
                                        <p:tav tm="100000">
                                          <p:val>
                                            <p:strVal val="#ppt_x"/>
                                          </p:val>
                                        </p:tav>
                                      </p:tavLst>
                                    </p:anim>
                                    <p:anim calcmode="lin" valueType="num">
                                      <p:cBhvr>
                                        <p:cTn id="25" dur="500" fill="hold"/>
                                        <p:tgtEl>
                                          <p:spTgt spid="24"/>
                                        </p:tgtEl>
                                        <p:attrNameLst>
                                          <p:attrName>ppt_y</p:attrName>
                                        </p:attrNameLst>
                                      </p:cBhvr>
                                      <p:tavLst>
                                        <p:tav tm="0">
                                          <p:val>
                                            <p:fltVal val="0.5"/>
                                          </p:val>
                                        </p:tav>
                                        <p:tav tm="100000">
                                          <p:val>
                                            <p:strVal val="#ppt_y"/>
                                          </p:val>
                                        </p:tav>
                                      </p:tavLst>
                                    </p:anim>
                                  </p:childTnLst>
                                </p:cTn>
                              </p:par>
                            </p:childTnLst>
                          </p:cTn>
                        </p:par>
                        <p:par>
                          <p:cTn id="26" fill="hold">
                            <p:stCondLst>
                              <p:cond delay="500"/>
                            </p:stCondLst>
                            <p:childTnLst>
                              <p:par>
                                <p:cTn id="27" presetID="53" presetClass="entr" presetSubtype="52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anim calcmode="lin" valueType="num">
                                      <p:cBhvr>
                                        <p:cTn id="32" dur="500" fill="hold"/>
                                        <p:tgtEl>
                                          <p:spTgt spid="20"/>
                                        </p:tgtEl>
                                        <p:attrNameLst>
                                          <p:attrName>ppt_x</p:attrName>
                                        </p:attrNameLst>
                                      </p:cBhvr>
                                      <p:tavLst>
                                        <p:tav tm="0">
                                          <p:val>
                                            <p:fltVal val="0.5"/>
                                          </p:val>
                                        </p:tav>
                                        <p:tav tm="100000">
                                          <p:val>
                                            <p:strVal val="#ppt_x"/>
                                          </p:val>
                                        </p:tav>
                                      </p:tavLst>
                                    </p:anim>
                                    <p:anim calcmode="lin" valueType="num">
                                      <p:cBhvr>
                                        <p:cTn id="33" dur="500" fill="hold"/>
                                        <p:tgtEl>
                                          <p:spTgt spid="20"/>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fltVal val="0.5"/>
                                          </p:val>
                                        </p:tav>
                                        <p:tav tm="100000">
                                          <p:val>
                                            <p:strVal val="#ppt_x"/>
                                          </p:val>
                                        </p:tav>
                                      </p:tavLst>
                                    </p:anim>
                                    <p:anim calcmode="lin" valueType="num">
                                      <p:cBhvr>
                                        <p:cTn id="40" dur="500" fill="hold"/>
                                        <p:tgtEl>
                                          <p:spTgt spid="23"/>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anim calcmode="lin" valueType="num">
                                      <p:cBhvr>
                                        <p:cTn id="46" dur="500" fill="hold"/>
                                        <p:tgtEl>
                                          <p:spTgt spid="22"/>
                                        </p:tgtEl>
                                        <p:attrNameLst>
                                          <p:attrName>ppt_x</p:attrName>
                                        </p:attrNameLst>
                                      </p:cBhvr>
                                      <p:tavLst>
                                        <p:tav tm="0">
                                          <p:val>
                                            <p:fltVal val="0.5"/>
                                          </p:val>
                                        </p:tav>
                                        <p:tav tm="100000">
                                          <p:val>
                                            <p:strVal val="#ppt_x"/>
                                          </p:val>
                                        </p:tav>
                                      </p:tavLst>
                                    </p:anim>
                                    <p:anim calcmode="lin" valueType="num">
                                      <p:cBhvr>
                                        <p:cTn id="47" dur="500" fill="hold"/>
                                        <p:tgtEl>
                                          <p:spTgt spid="22"/>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anim calcmode="lin" valueType="num">
                                      <p:cBhvr>
                                        <p:cTn id="53" dur="500" fill="hold"/>
                                        <p:tgtEl>
                                          <p:spTgt spid="21"/>
                                        </p:tgtEl>
                                        <p:attrNameLst>
                                          <p:attrName>ppt_x</p:attrName>
                                        </p:attrNameLst>
                                      </p:cBhvr>
                                      <p:tavLst>
                                        <p:tav tm="0">
                                          <p:val>
                                            <p:fltVal val="0.5"/>
                                          </p:val>
                                        </p:tav>
                                        <p:tav tm="100000">
                                          <p:val>
                                            <p:strVal val="#ppt_x"/>
                                          </p:val>
                                        </p:tav>
                                      </p:tavLst>
                                    </p:anim>
                                    <p:anim calcmode="lin" valueType="num">
                                      <p:cBhvr>
                                        <p:cTn id="54" dur="500" fill="hold"/>
                                        <p:tgtEl>
                                          <p:spTgt spid="21"/>
                                        </p:tgtEl>
                                        <p:attrNameLst>
                                          <p:attrName>ppt_y</p:attrName>
                                        </p:attrNameLst>
                                      </p:cBhvr>
                                      <p:tavLst>
                                        <p:tav tm="0">
                                          <p:val>
                                            <p:fltVal val="0.5"/>
                                          </p:val>
                                        </p:tav>
                                        <p:tav tm="100000">
                                          <p:val>
                                            <p:strVal val="#ppt_y"/>
                                          </p:val>
                                        </p:tav>
                                      </p:tavLst>
                                    </p:anim>
                                  </p:childTnLst>
                                </p:cTn>
                              </p:par>
                            </p:childTnLst>
                          </p:cTn>
                        </p:par>
                        <p:par>
                          <p:cTn id="55" fill="hold">
                            <p:stCondLst>
                              <p:cond delay="1000"/>
                            </p:stCondLst>
                            <p:childTnLst>
                              <p:par>
                                <p:cTn id="56" presetID="53" presetClass="entr" presetSubtype="528"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anim calcmode="lin" valueType="num">
                                      <p:cBhvr>
                                        <p:cTn id="61" dur="500" fill="hold"/>
                                        <p:tgtEl>
                                          <p:spTgt spid="12"/>
                                        </p:tgtEl>
                                        <p:attrNameLst>
                                          <p:attrName>ppt_x</p:attrName>
                                        </p:attrNameLst>
                                      </p:cBhvr>
                                      <p:tavLst>
                                        <p:tav tm="0">
                                          <p:val>
                                            <p:fltVal val="0.5"/>
                                          </p:val>
                                        </p:tav>
                                        <p:tav tm="100000">
                                          <p:val>
                                            <p:strVal val="#ppt_x"/>
                                          </p:val>
                                        </p:tav>
                                      </p:tavLst>
                                    </p:anim>
                                    <p:anim calcmode="lin" valueType="num">
                                      <p:cBhvr>
                                        <p:cTn id="62" dur="500" fill="hold"/>
                                        <p:tgtEl>
                                          <p:spTgt spid="12"/>
                                        </p:tgtEl>
                                        <p:attrNameLst>
                                          <p:attrName>ppt_y</p:attrName>
                                        </p:attrNameLst>
                                      </p:cBhvr>
                                      <p:tavLst>
                                        <p:tav tm="0">
                                          <p:val>
                                            <p:fltVal val="0.5"/>
                                          </p:val>
                                        </p:tav>
                                        <p:tav tm="100000">
                                          <p:val>
                                            <p:strVal val="#ppt_y"/>
                                          </p:val>
                                        </p:tav>
                                      </p:tavLst>
                                    </p:anim>
                                  </p:childTnLst>
                                </p:cTn>
                              </p:par>
                            </p:childTnLst>
                          </p:cTn>
                        </p:par>
                        <p:par>
                          <p:cTn id="63" fill="hold">
                            <p:stCondLst>
                              <p:cond delay="1500"/>
                            </p:stCondLst>
                            <p:childTnLst>
                              <p:par>
                                <p:cTn id="64" presetID="53" presetClass="entr" presetSubtype="528"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p:cTn id="66" dur="500" fill="hold"/>
                                        <p:tgtEl>
                                          <p:spTgt spid="7"/>
                                        </p:tgtEl>
                                        <p:attrNameLst>
                                          <p:attrName>ppt_w</p:attrName>
                                        </p:attrNameLst>
                                      </p:cBhvr>
                                      <p:tavLst>
                                        <p:tav tm="0">
                                          <p:val>
                                            <p:fltVal val="0"/>
                                          </p:val>
                                        </p:tav>
                                        <p:tav tm="100000">
                                          <p:val>
                                            <p:strVal val="#ppt_w"/>
                                          </p:val>
                                        </p:tav>
                                      </p:tavLst>
                                    </p:anim>
                                    <p:anim calcmode="lin" valueType="num">
                                      <p:cBhvr>
                                        <p:cTn id="67" dur="500" fill="hold"/>
                                        <p:tgtEl>
                                          <p:spTgt spid="7"/>
                                        </p:tgtEl>
                                        <p:attrNameLst>
                                          <p:attrName>ppt_h</p:attrName>
                                        </p:attrNameLst>
                                      </p:cBhvr>
                                      <p:tavLst>
                                        <p:tav tm="0">
                                          <p:val>
                                            <p:fltVal val="0"/>
                                          </p:val>
                                        </p:tav>
                                        <p:tav tm="100000">
                                          <p:val>
                                            <p:strVal val="#ppt_h"/>
                                          </p:val>
                                        </p:tav>
                                      </p:tavLst>
                                    </p:anim>
                                    <p:animEffect transition="in" filter="fade">
                                      <p:cBhvr>
                                        <p:cTn id="68" dur="500"/>
                                        <p:tgtEl>
                                          <p:spTgt spid="7"/>
                                        </p:tgtEl>
                                      </p:cBhvr>
                                    </p:animEffect>
                                    <p:anim calcmode="lin" valueType="num">
                                      <p:cBhvr>
                                        <p:cTn id="69" dur="500" fill="hold"/>
                                        <p:tgtEl>
                                          <p:spTgt spid="7"/>
                                        </p:tgtEl>
                                        <p:attrNameLst>
                                          <p:attrName>ppt_x</p:attrName>
                                        </p:attrNameLst>
                                      </p:cBhvr>
                                      <p:tavLst>
                                        <p:tav tm="0">
                                          <p:val>
                                            <p:fltVal val="0.5"/>
                                          </p:val>
                                        </p:tav>
                                        <p:tav tm="100000">
                                          <p:val>
                                            <p:strVal val="#ppt_x"/>
                                          </p:val>
                                        </p:tav>
                                      </p:tavLst>
                                    </p:anim>
                                    <p:anim calcmode="lin" valueType="num">
                                      <p:cBhvr>
                                        <p:cTn id="70" dur="500" fill="hold"/>
                                        <p:tgtEl>
                                          <p:spTgt spid="7"/>
                                        </p:tgtEl>
                                        <p:attrNameLst>
                                          <p:attrName>ppt_y</p:attrName>
                                        </p:attrNameLst>
                                      </p:cBhvr>
                                      <p:tavLst>
                                        <p:tav tm="0">
                                          <p:val>
                                            <p:fltVal val="0.5"/>
                                          </p:val>
                                        </p:tav>
                                        <p:tav tm="100000">
                                          <p:val>
                                            <p:strVal val="#ppt_y"/>
                                          </p:val>
                                        </p:tav>
                                      </p:tavLst>
                                    </p:anim>
                                  </p:childTnLst>
                                </p:cTn>
                              </p:par>
                            </p:childTnLst>
                          </p:cTn>
                        </p:par>
                        <p:par>
                          <p:cTn id="71" fill="hold">
                            <p:stCondLst>
                              <p:cond delay="2000"/>
                            </p:stCondLst>
                            <p:childTnLst>
                              <p:par>
                                <p:cTn id="72" presetID="53" presetClass="entr" presetSubtype="528"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p:cTn id="74" dur="500" fill="hold"/>
                                        <p:tgtEl>
                                          <p:spTgt spid="9"/>
                                        </p:tgtEl>
                                        <p:attrNameLst>
                                          <p:attrName>ppt_w</p:attrName>
                                        </p:attrNameLst>
                                      </p:cBhvr>
                                      <p:tavLst>
                                        <p:tav tm="0">
                                          <p:val>
                                            <p:fltVal val="0"/>
                                          </p:val>
                                        </p:tav>
                                        <p:tav tm="100000">
                                          <p:val>
                                            <p:strVal val="#ppt_w"/>
                                          </p:val>
                                        </p:tav>
                                      </p:tavLst>
                                    </p:anim>
                                    <p:anim calcmode="lin" valueType="num">
                                      <p:cBhvr>
                                        <p:cTn id="75" dur="500" fill="hold"/>
                                        <p:tgtEl>
                                          <p:spTgt spid="9"/>
                                        </p:tgtEl>
                                        <p:attrNameLst>
                                          <p:attrName>ppt_h</p:attrName>
                                        </p:attrNameLst>
                                      </p:cBhvr>
                                      <p:tavLst>
                                        <p:tav tm="0">
                                          <p:val>
                                            <p:fltVal val="0"/>
                                          </p:val>
                                        </p:tav>
                                        <p:tav tm="100000">
                                          <p:val>
                                            <p:strVal val="#ppt_h"/>
                                          </p:val>
                                        </p:tav>
                                      </p:tavLst>
                                    </p:anim>
                                    <p:animEffect transition="in" filter="fade">
                                      <p:cBhvr>
                                        <p:cTn id="76" dur="500"/>
                                        <p:tgtEl>
                                          <p:spTgt spid="9"/>
                                        </p:tgtEl>
                                      </p:cBhvr>
                                    </p:animEffect>
                                    <p:anim calcmode="lin" valueType="num">
                                      <p:cBhvr>
                                        <p:cTn id="77" dur="500" fill="hold"/>
                                        <p:tgtEl>
                                          <p:spTgt spid="9"/>
                                        </p:tgtEl>
                                        <p:attrNameLst>
                                          <p:attrName>ppt_x</p:attrName>
                                        </p:attrNameLst>
                                      </p:cBhvr>
                                      <p:tavLst>
                                        <p:tav tm="0">
                                          <p:val>
                                            <p:fltVal val="0.5"/>
                                          </p:val>
                                        </p:tav>
                                        <p:tav tm="100000">
                                          <p:val>
                                            <p:strVal val="#ppt_x"/>
                                          </p:val>
                                        </p:tav>
                                      </p:tavLst>
                                    </p:anim>
                                    <p:anim calcmode="lin" valueType="num">
                                      <p:cBhvr>
                                        <p:cTn id="78" dur="50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12" grpId="0"/>
      <p:bldP spid="7" grpId="0"/>
      <p:bldP spid="9" grpId="0"/>
      <p:bldP spid="18" grpId="0" animBg="1"/>
      <p:bldP spid="19" grpId="0" animBg="1"/>
      <p:bldP spid="24"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060450" y="1060450"/>
            <a:ext cx="256286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（一）提高自我认识</a:t>
            </a:r>
            <a:endParaRPr lang="zh-CN" altLang="en-US" sz="18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文本框 7"/>
          <p:cNvSpPr txBox="1"/>
          <p:nvPr/>
        </p:nvSpPr>
        <p:spPr>
          <a:xfrm>
            <a:off x="1000441" y="1417124"/>
            <a:ext cx="8110278" cy="3415030"/>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正确评价自我</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t>个体的情绪在很大程度上与其认知、评价有关。当一个人对周围的事物、行为或价值形成负面的认识和评价时，他就会产生各种消极的情绪。</a:t>
            </a:r>
            <a:endParaRPr lang="en-US" altLang="zh-CN" sz="1600" dirty="0"/>
          </a:p>
          <a:p>
            <a:pPr>
              <a:lnSpc>
                <a:spcPct val="150000"/>
              </a:lnSpc>
            </a:pPr>
            <a:r>
              <a:rPr lang="zh-CN" altLang="en-US" sz="1600" dirty="0"/>
              <a:t>大学生只有从内心深处接受了自己，才会认识到自己的价值，才会认同和欣赏自己。相反，大学生如果不能接受自己，就会被消极的情绪困扰。其次，大学生要正确地评价自我，还应当运用合理的方法进行比较。</a:t>
            </a:r>
            <a:endParaRPr lang="en-US" altLang="zh-CN" sz="1600" dirty="0"/>
          </a:p>
          <a:p>
            <a:pPr>
              <a:lnSpc>
                <a:spcPct val="150000"/>
              </a:lnSpc>
            </a:pPr>
            <a:r>
              <a:rPr lang="zh-CN" altLang="en-US" sz="1600" dirty="0"/>
              <a:t>如果大学生一味地与差距较大的人进行比较，就很容易产生消极情绪；但如果大学生改变比较的策略，和自己的过去比较或与自己类似的人比较，就容易获得心理上的平衡，从而增强自信心。</a:t>
            </a:r>
            <a:endParaRPr lang="en-US" altLang="zh-CN" sz="1600" dirty="0"/>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2840676" y="307669"/>
            <a:ext cx="296017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三、情绪管理的方法</a:t>
            </a:r>
            <a:endParaRPr lang="zh-CN" altLang="en-US" sz="2400" b="1" dirty="0">
              <a:latin typeface="微软雅黑" panose="020B0503020204020204" pitchFamily="34" charset="-122"/>
              <a:ea typeface="微软雅黑" panose="020B0503020204020204" pitchFamily="34" charset="-122"/>
            </a:endParaRPr>
          </a:p>
        </p:txBody>
      </p:sp>
      <p:sp>
        <p:nvSpPr>
          <p:cNvPr id="11" name="任意多边形: 形状 10"/>
          <p:cNvSpPr/>
          <p:nvPr/>
        </p:nvSpPr>
        <p:spPr bwMode="auto">
          <a:xfrm>
            <a:off x="283810" y="1421157"/>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396330" y="1564432"/>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anim calcmode="lin" valueType="num">
                                      <p:cBhvr>
                                        <p:cTn id="11" dur="1000" fill="hold"/>
                                        <p:tgtEl>
                                          <p:spTgt spid="11"/>
                                        </p:tgtEl>
                                        <p:attrNameLst>
                                          <p:attrName>ppt_x</p:attrName>
                                        </p:attrNameLst>
                                      </p:cBhvr>
                                      <p:tavLst>
                                        <p:tav tm="0">
                                          <p:val>
                                            <p:strVal val="#ppt_x"/>
                                          </p:val>
                                        </p:tav>
                                        <p:tav tm="100000">
                                          <p:val>
                                            <p:strVal val="#ppt_x"/>
                                          </p:val>
                                        </p:tav>
                                      </p:tavLst>
                                    </p:anim>
                                    <p:anim calcmode="lin" valueType="num">
                                      <p:cBhvr>
                                        <p:cTn id="12" dur="1000" fill="hold"/>
                                        <p:tgtEl>
                                          <p:spTgt spid="11"/>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1044402" y="1636440"/>
            <a:ext cx="8021676" cy="2676525"/>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2.</a:t>
            </a:r>
            <a:r>
              <a:rPr lang="zh-CN" altLang="en-US" sz="1600" b="1" dirty="0">
                <a:latin typeface="微软雅黑" panose="020B0503020204020204" pitchFamily="34" charset="-122"/>
                <a:ea typeface="微软雅黑" panose="020B0503020204020204" pitchFamily="34" charset="-122"/>
              </a:rPr>
              <a:t>消除不合理信念</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t>个体要消除不合理信念，关键是要用一个新的信念或看法代替原有的信念或看法，从而得到新的情绪。</a:t>
            </a:r>
            <a:endParaRPr lang="en-US" altLang="zh-CN" sz="1600" dirty="0"/>
          </a:p>
          <a:p>
            <a:pPr>
              <a:lnSpc>
                <a:spcPct val="150000"/>
              </a:lnSpc>
            </a:pPr>
            <a:r>
              <a:rPr lang="zh-CN" altLang="en-US" sz="1600" dirty="0"/>
              <a:t>当代大学生自我意识很强，他们希望自己得到他人的肯定，所以经常会给自己定下一些目标。大学生应当转变一些不合理的信念。这样无论出现何种结果，他们都能以平静的心态去面对。此外，大学生社会意识和公平意识的增强，使他们在与人交往时产生了一些不合理的观念。</a:t>
            </a:r>
            <a:endParaRPr lang="en-US" altLang="zh-CN" sz="1600" dirty="0"/>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2840676" y="307669"/>
            <a:ext cx="296017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三、情绪管理的方法</a:t>
            </a:r>
            <a:endParaRPr lang="zh-CN" altLang="en-US" sz="2400" b="1" dirty="0">
              <a:latin typeface="微软雅黑" panose="020B0503020204020204" pitchFamily="34" charset="-122"/>
              <a:ea typeface="微软雅黑" panose="020B0503020204020204" pitchFamily="34" charset="-122"/>
            </a:endParaRPr>
          </a:p>
        </p:txBody>
      </p:sp>
      <p:sp>
        <p:nvSpPr>
          <p:cNvPr id="11" name="椭圆 10"/>
          <p:cNvSpPr/>
          <p:nvPr/>
        </p:nvSpPr>
        <p:spPr>
          <a:xfrm>
            <a:off x="335215" y="1558548"/>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503753" y="1708448"/>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9" name="文本框 58"/>
          <p:cNvSpPr txBox="1"/>
          <p:nvPr/>
        </p:nvSpPr>
        <p:spPr>
          <a:xfrm>
            <a:off x="1060450" y="1060450"/>
            <a:ext cx="2562860" cy="368300"/>
          </a:xfrm>
          <a:prstGeom prst="rect">
            <a:avLst/>
          </a:prstGeom>
          <a:noFill/>
        </p:spPr>
        <p:txBody>
          <a:bodyPr wrap="square">
            <a:spAutoFit/>
          </a:bodyPr>
          <a:p>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（一）提高自我认识</a:t>
            </a:r>
            <a:endParaRPr lang="zh-CN" altLang="en-US" sz="1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70938" y="1332260"/>
            <a:ext cx="7778320" cy="3553460"/>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3.</a:t>
            </a:r>
            <a:r>
              <a:rPr lang="zh-CN" altLang="en-US" sz="1600" b="1" dirty="0">
                <a:latin typeface="微软雅黑" panose="020B0503020204020204" pitchFamily="34" charset="-122"/>
                <a:ea typeface="微软雅黑" panose="020B0503020204020204" pitchFamily="34" charset="-122"/>
              </a:rPr>
              <a:t>进行积极的自我暗示</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t>自我暗示就是一个人通过语言、形象思维、想象等方式对自己施加影响的心理过程。法国医生</a:t>
            </a:r>
            <a:r>
              <a:rPr lang="zh-CN" altLang="en-US" sz="1600" b="1" dirty="0"/>
              <a:t>库埃</a:t>
            </a:r>
            <a:r>
              <a:rPr lang="zh-CN" altLang="en-US" sz="1600" dirty="0"/>
              <a:t>于</a:t>
            </a:r>
            <a:r>
              <a:rPr lang="en-US" altLang="zh-CN" sz="1600" dirty="0"/>
              <a:t>1920</a:t>
            </a:r>
            <a:r>
              <a:rPr lang="zh-CN" altLang="en-US" sz="1600" dirty="0"/>
              <a:t>年首次提出了“自我暗示”这一概念。大学生在运用自我暗示时需要注意以下几点。</a:t>
            </a:r>
            <a:endParaRPr lang="en-US" altLang="zh-CN" sz="1600" dirty="0"/>
          </a:p>
          <a:p>
            <a:pPr>
              <a:lnSpc>
                <a:spcPct val="150000"/>
              </a:lnSpc>
            </a:pPr>
            <a:r>
              <a:rPr lang="en-US" altLang="zh-CN" sz="1600" dirty="0"/>
              <a:t>   </a:t>
            </a:r>
            <a:r>
              <a:rPr lang="zh-CN" altLang="en-US" sz="1400" b="1" dirty="0"/>
              <a:t>①</a:t>
            </a:r>
            <a:r>
              <a:rPr lang="zh-CN" altLang="en-US" sz="1400" dirty="0"/>
              <a:t>暗示的语言要简洁，不多于</a:t>
            </a:r>
            <a:r>
              <a:rPr lang="en-US" altLang="zh-CN" sz="1400" dirty="0"/>
              <a:t>5</a:t>
            </a:r>
            <a:r>
              <a:rPr lang="zh-CN" altLang="en-US" sz="1400" dirty="0"/>
              <a:t>个字，如“别灰心”“我是最好的”。</a:t>
            </a:r>
            <a:endParaRPr lang="en-US" altLang="zh-CN" sz="1400" dirty="0"/>
          </a:p>
          <a:p>
            <a:pPr>
              <a:lnSpc>
                <a:spcPct val="150000"/>
              </a:lnSpc>
            </a:pPr>
            <a:r>
              <a:rPr lang="en-US" altLang="zh-CN" sz="1400" dirty="0"/>
              <a:t>   </a:t>
            </a:r>
            <a:r>
              <a:rPr lang="zh-CN" altLang="en-US" sz="1400" b="1" dirty="0"/>
              <a:t>②</a:t>
            </a:r>
            <a:r>
              <a:rPr lang="zh-CN" altLang="en-US" sz="1400" dirty="0"/>
              <a:t>暗示的语言要积极、肯定，千万不要用“我完了”“我无能为力”之类的消极、否定的语言。</a:t>
            </a:r>
            <a:endParaRPr lang="en-US" altLang="zh-CN" sz="1400" dirty="0"/>
          </a:p>
          <a:p>
            <a:pPr>
              <a:lnSpc>
                <a:spcPct val="150000"/>
              </a:lnSpc>
            </a:pPr>
            <a:r>
              <a:rPr lang="en-US" altLang="zh-CN" sz="1400" dirty="0"/>
              <a:t>   </a:t>
            </a:r>
            <a:r>
              <a:rPr lang="zh-CN" altLang="en-US" sz="1400" b="1" dirty="0"/>
              <a:t>③</a:t>
            </a:r>
            <a:r>
              <a:rPr lang="zh-CN" altLang="en-US" sz="1400" dirty="0"/>
              <a:t>运用暗示的方式要温和，避免强制性。</a:t>
            </a:r>
            <a:endParaRPr lang="en-US" altLang="zh-CN" sz="1400" dirty="0"/>
          </a:p>
          <a:p>
            <a:pPr>
              <a:lnSpc>
                <a:spcPct val="150000"/>
              </a:lnSpc>
            </a:pPr>
            <a:r>
              <a:rPr lang="en-US" altLang="zh-CN" sz="1400" dirty="0"/>
              <a:t>   </a:t>
            </a:r>
            <a:r>
              <a:rPr lang="zh-CN" altLang="en-US" sz="1400" b="1" dirty="0"/>
              <a:t>④</a:t>
            </a:r>
            <a:r>
              <a:rPr lang="zh-CN" altLang="en-US" sz="1400" dirty="0"/>
              <a:t>不重复使用暗示，等过一段时间再重新进行自我暗示。</a:t>
            </a:r>
            <a:endParaRPr lang="en-US" altLang="zh-CN" sz="1400" dirty="0"/>
          </a:p>
          <a:p>
            <a:pPr>
              <a:lnSpc>
                <a:spcPct val="150000"/>
              </a:lnSpc>
            </a:pPr>
            <a:r>
              <a:rPr lang="en-US" altLang="zh-CN" sz="1400" dirty="0"/>
              <a:t>   </a:t>
            </a:r>
            <a:r>
              <a:rPr lang="zh-CN" altLang="en-US" sz="1400" b="1" dirty="0"/>
              <a:t>⑤</a:t>
            </a:r>
            <a:r>
              <a:rPr lang="zh-CN" altLang="en-US" sz="1400" dirty="0"/>
              <a:t>每次暗示时重复</a:t>
            </a:r>
            <a:r>
              <a:rPr lang="en-US" altLang="zh-CN" sz="1400" dirty="0"/>
              <a:t>3—5</a:t>
            </a:r>
            <a:r>
              <a:rPr lang="zh-CN" altLang="en-US" sz="1400" dirty="0"/>
              <a:t>次最佳。  </a:t>
            </a:r>
            <a:endParaRPr lang="en-US" altLang="zh-CN" sz="1400" dirty="0"/>
          </a:p>
          <a:p>
            <a:pPr>
              <a:lnSpc>
                <a:spcPct val="150000"/>
              </a:lnSpc>
            </a:pPr>
            <a:r>
              <a:rPr lang="en-US" altLang="zh-CN" sz="1400" dirty="0"/>
              <a:t>   </a:t>
            </a:r>
            <a:r>
              <a:rPr lang="zh-CN" altLang="en-US" sz="1400" b="1" dirty="0"/>
              <a:t>⑥</a:t>
            </a:r>
            <a:r>
              <a:rPr lang="zh-CN" altLang="en-US" sz="1400" dirty="0"/>
              <a:t>在一段时间内，最好只用一种暗示语。</a:t>
            </a:r>
            <a:endParaRPr lang="zh-CN" altLang="en-US" sz="1200" dirty="0">
              <a:latin typeface="楷体" panose="02010609060101010101" pitchFamily="2" charset="-122"/>
              <a:ea typeface="楷体" panose="02010609060101010101" pitchFamily="2"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2840676" y="307669"/>
            <a:ext cx="296017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三、情绪管理的方法</a:t>
            </a:r>
            <a:endParaRPr lang="zh-CN" altLang="en-US" sz="2400" b="1" dirty="0">
              <a:latin typeface="微软雅黑" panose="020B0503020204020204" pitchFamily="34" charset="-122"/>
              <a:ea typeface="微软雅黑" panose="020B0503020204020204" pitchFamily="34" charset="-122"/>
            </a:endParaRPr>
          </a:p>
        </p:txBody>
      </p:sp>
      <p:sp>
        <p:nvSpPr>
          <p:cNvPr id="11" name="任意多边形: 形状 10"/>
          <p:cNvSpPr/>
          <p:nvPr/>
        </p:nvSpPr>
        <p:spPr bwMode="auto">
          <a:xfrm>
            <a:off x="323181" y="1332260"/>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cs typeface="+mn-ea"/>
              <a:sym typeface="+mn-lt"/>
            </a:endParaRPr>
          </a:p>
        </p:txBody>
      </p:sp>
      <p:sp>
        <p:nvSpPr>
          <p:cNvPr id="12" name="任意多边形: 形状 11"/>
          <p:cNvSpPr/>
          <p:nvPr/>
        </p:nvSpPr>
        <p:spPr bwMode="auto">
          <a:xfrm>
            <a:off x="459422" y="145532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
        <p:nvSpPr>
          <p:cNvPr id="59" name="文本框 58"/>
          <p:cNvSpPr txBox="1"/>
          <p:nvPr/>
        </p:nvSpPr>
        <p:spPr>
          <a:xfrm>
            <a:off x="1060450" y="1060450"/>
            <a:ext cx="256286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（一）提高自我认识</a:t>
            </a:r>
            <a:endParaRPr lang="zh-CN" altLang="en-US" sz="1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23687" y="1207103"/>
            <a:ext cx="8360010" cy="3415030"/>
          </a:xfrm>
          <a:prstGeom prst="rect">
            <a:avLst/>
          </a:prstGeom>
          <a:noFill/>
        </p:spPr>
        <p:txBody>
          <a:bodyPr wrap="square">
            <a:spAutoFit/>
          </a:bodyPr>
          <a:lstStyle/>
          <a:p>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放松训练法</a:t>
            </a:r>
            <a:endParaRPr lang="en-US" altLang="zh-CN" sz="1600" b="1" dirty="0"/>
          </a:p>
          <a:p>
            <a:r>
              <a:rPr lang="zh-CN" altLang="en-US" sz="1600" dirty="0"/>
              <a:t>人们可以通过各种放松训练抑制紧张的生理反应和心理反应，减轻紧张、焦虑的情绪。</a:t>
            </a:r>
            <a:endParaRPr lang="en-US" altLang="zh-CN" sz="1600" dirty="0"/>
          </a:p>
          <a:p>
            <a:pPr>
              <a:lnSpc>
                <a:spcPct val="150000"/>
              </a:lnSpc>
            </a:pPr>
            <a:r>
              <a:rPr lang="zh-CN" altLang="en-US" sz="1600" b="1" dirty="0"/>
              <a:t>①全身肌肉放松训练</a:t>
            </a:r>
            <a:endParaRPr lang="en-US" altLang="zh-CN" sz="1600" b="1" dirty="0"/>
          </a:p>
          <a:p>
            <a:r>
              <a:rPr lang="zh-CN" altLang="en-US" sz="1600" dirty="0"/>
              <a:t>训练者选择一个安静且不受干扰的地方，躺着或坐着，闭上双眼，减少意识活动，把注意力从一块肌肉转移到另一块肌肉，自然而然地放松，体会肌肉从紧张到松弛的感觉。</a:t>
            </a:r>
            <a:endParaRPr lang="en-US" altLang="zh-CN" sz="1600" dirty="0"/>
          </a:p>
          <a:p>
            <a:pPr>
              <a:lnSpc>
                <a:spcPct val="150000"/>
              </a:lnSpc>
            </a:pPr>
            <a:r>
              <a:rPr lang="zh-CN" altLang="en-US" sz="1600" b="1" dirty="0"/>
              <a:t>②深呼吸放松训练</a:t>
            </a:r>
            <a:endParaRPr lang="en-US" altLang="zh-CN" sz="1600" b="1" dirty="0"/>
          </a:p>
          <a:p>
            <a:r>
              <a:rPr lang="zh-CN" altLang="en-US" sz="1600" dirty="0"/>
              <a:t>在进行深呼吸放松训练时，训练者的呼吸应尽可能慢而深。训练者首先用鼻子慢慢地吸气，使新鲜空气进入腹部的丹田，然后缓慢地呼气，呼吸时全身放松，体会腹部的上下起伏，注意力集中在呼吸时的气息及通过的身体部位上。</a:t>
            </a:r>
            <a:endParaRPr lang="en-US" altLang="zh-CN" sz="1600" dirty="0"/>
          </a:p>
          <a:p>
            <a:pPr>
              <a:lnSpc>
                <a:spcPct val="150000"/>
              </a:lnSpc>
            </a:pPr>
            <a:r>
              <a:rPr lang="zh-CN" altLang="en-US" sz="1600" b="1" dirty="0"/>
              <a:t>③想象放松训练</a:t>
            </a:r>
            <a:endParaRPr lang="en-US" altLang="zh-CN" sz="1600" b="1" dirty="0"/>
          </a:p>
          <a:p>
            <a:r>
              <a:rPr lang="zh-CN" altLang="en-US" sz="1600" dirty="0"/>
              <a:t>训练者可通过想象现实生活中的挫折情境，使自己感到紧张、焦虑，并学会在想象的情境中放松自己，从而达到克服不良情绪的目的。</a:t>
            </a:r>
            <a:endParaRPr lang="en-US" altLang="zh-CN" sz="1600" dirty="0"/>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文本框 10"/>
          <p:cNvSpPr txBox="1"/>
          <p:nvPr/>
        </p:nvSpPr>
        <p:spPr>
          <a:xfrm>
            <a:off x="2840676" y="307669"/>
            <a:ext cx="296017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三、情绪管理的方法</a:t>
            </a:r>
            <a:endParaRPr lang="zh-CN" altLang="en-US" sz="2400" b="1" dirty="0">
              <a:latin typeface="微软雅黑" panose="020B0503020204020204" pitchFamily="34" charset="-122"/>
              <a:ea typeface="微软雅黑" panose="020B0503020204020204" pitchFamily="34" charset="-122"/>
            </a:endParaRPr>
          </a:p>
        </p:txBody>
      </p:sp>
      <p:sp>
        <p:nvSpPr>
          <p:cNvPr id="59" name="文本框 58"/>
          <p:cNvSpPr txBox="1"/>
          <p:nvPr/>
        </p:nvSpPr>
        <p:spPr>
          <a:xfrm>
            <a:off x="467995" y="692150"/>
            <a:ext cx="256286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（二）加强行为训练</a:t>
            </a:r>
            <a:endParaRPr lang="zh-CN" altLang="en-US" sz="1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59" name="文本框 58"/>
          <p:cNvSpPr txBox="1"/>
          <p:nvPr/>
        </p:nvSpPr>
        <p:spPr>
          <a:xfrm>
            <a:off x="612543" y="988634"/>
            <a:ext cx="8300285" cy="3784600"/>
          </a:xfrm>
          <a:prstGeom prst="rect">
            <a:avLst/>
          </a:prstGeom>
          <a:noFill/>
        </p:spPr>
        <p:txBody>
          <a:bodyPr wrap="square">
            <a:spAutoFit/>
          </a:bodyPr>
          <a:lstStyle/>
          <a:p>
            <a:pPr algn="l"/>
            <a:r>
              <a:rPr lang="zh-CN" sz="1600" b="1" dirty="0">
                <a:solidFill>
                  <a:srgbClr val="7030A0"/>
                </a:solidFill>
              </a:rPr>
              <a:t>问题讨论</a:t>
            </a:r>
            <a:endParaRPr lang="zh-CN" sz="1600" b="1" dirty="0">
              <a:solidFill>
                <a:srgbClr val="7030A0"/>
              </a:solidFill>
            </a:endParaRPr>
          </a:p>
          <a:p>
            <a:pPr algn="l"/>
            <a:endParaRPr lang="zh-CN" sz="1600" dirty="0">
              <a:solidFill>
                <a:schemeClr val="tx1"/>
              </a:solidFill>
            </a:endParaRPr>
          </a:p>
          <a:p>
            <a:pPr algn="l"/>
            <a:r>
              <a:rPr lang="zh-CN" sz="1600" dirty="0">
                <a:solidFill>
                  <a:schemeClr val="tx1"/>
                </a:solidFill>
              </a:rPr>
              <a:t>（1）你认为案例中所说的“21 天”法则合理吗？</a:t>
            </a:r>
            <a:endParaRPr lang="zh-CN" sz="1600" dirty="0">
              <a:solidFill>
                <a:schemeClr val="tx1"/>
              </a:solidFill>
            </a:endParaRPr>
          </a:p>
          <a:p>
            <a:pPr algn="l"/>
            <a:r>
              <a:rPr lang="en-US" altLang="zh-CN" sz="1600" dirty="0">
                <a:sym typeface="+mn-ea"/>
              </a:rPr>
              <a:t>______________________________________________________________________</a:t>
            </a:r>
            <a:endParaRPr lang="en-US" alt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r>
              <a:rPr lang="zh-CN" sz="1600" dirty="0">
                <a:solidFill>
                  <a:schemeClr val="tx1"/>
                </a:solidFill>
              </a:rPr>
              <a:t>（2）你是怎样养成习惯的？</a:t>
            </a:r>
            <a:endParaRPr lang="zh-CN" sz="1600" dirty="0">
              <a:solidFill>
                <a:schemeClr val="tx1"/>
              </a:solidFill>
            </a:endParaRPr>
          </a:p>
          <a:p>
            <a:pPr algn="l"/>
            <a:r>
              <a:rPr lang="en-US" altLang="zh-CN" sz="1600" dirty="0">
                <a:sym typeface="+mn-ea"/>
              </a:rPr>
              <a:t>______________________________________________________________________</a:t>
            </a:r>
            <a:endParaRPr lang="en-US" alt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r>
              <a:rPr lang="zh-CN" sz="1600" dirty="0">
                <a:solidFill>
                  <a:schemeClr val="tx1"/>
                </a:solidFill>
              </a:rPr>
              <a:t>（3）你会如何进行自我素质管理？</a:t>
            </a:r>
            <a:r>
              <a:rPr lang="en-US" altLang="zh-CN" sz="1600" dirty="0">
                <a:solidFill>
                  <a:schemeClr val="tx1"/>
                </a:solidFill>
                <a:sym typeface="+mn-ea"/>
              </a:rPr>
              <a:t>______________________________________________________________________</a:t>
            </a:r>
            <a:endParaRPr lang="en-US" altLang="zh-CN" sz="1600" dirty="0">
              <a:solidFill>
                <a:schemeClr val="tx1"/>
              </a:solidFill>
            </a:endParaRPr>
          </a:p>
          <a:p>
            <a:pPr algn="l"/>
            <a:r>
              <a:rPr lang="en-US" altLang="zh-CN" sz="1600" dirty="0">
                <a:solidFill>
                  <a:schemeClr val="tx1"/>
                </a:solidFill>
                <a:sym typeface="+mn-ea"/>
              </a:rPr>
              <a:t>______________________________________________________________________</a:t>
            </a:r>
            <a:endParaRPr lang="zh-CN" sz="1600" dirty="0">
              <a:solidFill>
                <a:schemeClr val="tx1"/>
              </a:solidFill>
            </a:endParaRPr>
          </a:p>
          <a:p>
            <a:pPr algn="l"/>
            <a:endParaRPr lang="zh-CN" sz="1600" dirty="0">
              <a:solidFill>
                <a:schemeClr val="tx1"/>
              </a:solidFill>
            </a:endParaRPr>
          </a:p>
          <a:p>
            <a:pPr algn="l"/>
            <a:endParaRPr lang="zh-CN" sz="1600" dirty="0">
              <a:solidFill>
                <a:srgbClr val="7030A0"/>
              </a:solidFill>
            </a:endParaRPr>
          </a:p>
          <a:p>
            <a:pPr algn="l"/>
            <a:endParaRPr lang="zh-CN" sz="1600" dirty="0">
              <a:solidFill>
                <a:srgbClr val="7030A0"/>
              </a:solidFill>
            </a:endParaRPr>
          </a:p>
          <a:p>
            <a:pPr algn="l"/>
            <a:endParaRPr lang="zh-CN" sz="1600" dirty="0">
              <a:solidFill>
                <a:srgbClr val="7030A0"/>
              </a:solidFill>
            </a:endParaRPr>
          </a:p>
        </p:txBody>
      </p:sp>
      <p:sp>
        <p:nvSpPr>
          <p:cNvPr id="7" name="PA-A000320150714E26PPSH-4285"/>
          <p:cNvSpPr/>
          <p:nvPr>
            <p:custDataLst>
              <p:tags r:id="rId1"/>
            </p:custDataLst>
          </p:nvPr>
        </p:nvSpPr>
        <p:spPr bwMode="auto">
          <a:xfrm>
            <a:off x="180786" y="124539"/>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solidFill>
                <a:srgbClr val="7030A0"/>
              </a:solidFill>
              <a:latin typeface="楷体" panose="02010609060101010101" pitchFamily="2" charset="-122"/>
            </a:endParaRPr>
          </a:p>
        </p:txBody>
      </p:sp>
      <p:sp>
        <p:nvSpPr>
          <p:cNvPr id="8" name="文本框 7"/>
          <p:cNvSpPr txBox="1"/>
          <p:nvPr/>
        </p:nvSpPr>
        <p:spPr>
          <a:xfrm>
            <a:off x="599893" y="67679"/>
            <a:ext cx="6912022" cy="46037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案例导入</a:t>
            </a:r>
            <a:r>
              <a:rPr lang="en-US" altLang="zh-CN" sz="2400" b="1" dirty="0">
                <a:solidFill>
                  <a:srgbClr val="7030A0"/>
                </a:solidFill>
                <a:latin typeface="微软雅黑" panose="020B0503020204020204" pitchFamily="34" charset="-122"/>
                <a:ea typeface="微软雅黑" panose="020B0503020204020204" pitchFamily="34" charset="-122"/>
              </a:rPr>
              <a:t> </a:t>
            </a:r>
            <a:endParaRPr lang="en-US" altLang="zh-CN" sz="2400" b="1" dirty="0">
              <a:solidFill>
                <a:srgbClr val="7030A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94" y="556538"/>
            <a:ext cx="91446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24322" y="1132384"/>
            <a:ext cx="8360010" cy="3046095"/>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系统脱敏疗法</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t>系统脱敏疗法由美国学者</a:t>
            </a:r>
            <a:r>
              <a:rPr lang="zh-CN" altLang="en-US" sz="1600" b="1" dirty="0"/>
              <a:t>沃尔帕</a:t>
            </a:r>
            <a:r>
              <a:rPr lang="zh-CN" altLang="en-US" sz="1600" dirty="0"/>
              <a:t>创立。这种方法主要是</a:t>
            </a:r>
            <a:r>
              <a:rPr lang="zh-CN" altLang="en-US" sz="1600" dirty="0">
                <a:solidFill>
                  <a:schemeClr val="accent2"/>
                </a:solidFill>
              </a:rPr>
              <a:t>向求治者逐级呈现导致其产生焦虑、恐惧的情境，并通过各种放松训练来对抗这种情绪，从而达到消除焦虑或恐惧的目的</a:t>
            </a:r>
            <a:r>
              <a:rPr lang="zh-CN" altLang="en-US" sz="1600" dirty="0"/>
              <a:t>。在实施系统脱敏疗法时，实施者应逐渐加大刺激的程度。</a:t>
            </a:r>
            <a:endParaRPr lang="en-US" altLang="zh-CN" sz="1600" dirty="0"/>
          </a:p>
          <a:p>
            <a:r>
              <a:rPr lang="zh-CN" altLang="en-US" sz="1600" dirty="0"/>
              <a:t>系统脱敏疗法可以分为现实系统脱敏和想象系统脱敏两种方法。现实系统脱敏的整个操作过程是在真实的情境中进行的，而想象系统脱敏则是在想象的恐惧或焦虑情境中进行的。</a:t>
            </a:r>
            <a:endParaRPr lang="en-US" altLang="zh-CN" sz="16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3.</a:t>
            </a:r>
            <a:r>
              <a:rPr lang="zh-CN" altLang="en-US" sz="1600" b="1" dirty="0">
                <a:solidFill>
                  <a:schemeClr val="accent2"/>
                </a:solidFill>
                <a:latin typeface="微软雅黑" panose="020B0503020204020204" pitchFamily="34" charset="-122"/>
                <a:ea typeface="微软雅黑" panose="020B0503020204020204" pitchFamily="34" charset="-122"/>
              </a:rPr>
              <a:t>注意力转移法</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t>注意力转移法就是一个人</a:t>
            </a:r>
            <a:r>
              <a:rPr lang="zh-CN" altLang="en-US" sz="1600" dirty="0">
                <a:solidFill>
                  <a:schemeClr val="accent1"/>
                </a:solidFill>
              </a:rPr>
              <a:t>把注意力从引起不良情绪反应的情境转移到其他事物上或其他活动中</a:t>
            </a:r>
            <a:r>
              <a:rPr lang="zh-CN" altLang="en-US" sz="1600" dirty="0"/>
              <a:t>的行为训练方法。</a:t>
            </a:r>
            <a:endParaRPr lang="en-US" altLang="zh-CN" sz="1600" dirty="0"/>
          </a:p>
          <a:p>
            <a:r>
              <a:rPr lang="zh-CN" altLang="en-US" sz="1600" dirty="0"/>
              <a:t>转移注意力的方法一方面中止了不良刺激对人的消极影响，防止不良情绪的泛化和蔓延；另一方面也使人通过参与感兴趣的活动而获得了积极的情绪体验。</a:t>
            </a:r>
            <a:endParaRPr lang="en-US" altLang="zh-CN" sz="1600" dirty="0"/>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2840676" y="307669"/>
            <a:ext cx="2960179"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三、情绪管理的方法</a:t>
            </a:r>
            <a:endParaRPr lang="zh-CN" altLang="en-US" sz="2400" b="1" dirty="0">
              <a:latin typeface="微软雅黑" panose="020B0503020204020204" pitchFamily="34" charset="-122"/>
              <a:ea typeface="微软雅黑" panose="020B0503020204020204" pitchFamily="34" charset="-122"/>
            </a:endParaRPr>
          </a:p>
        </p:txBody>
      </p:sp>
      <p:sp>
        <p:nvSpPr>
          <p:cNvPr id="59" name="文本框 58"/>
          <p:cNvSpPr txBox="1"/>
          <p:nvPr/>
        </p:nvSpPr>
        <p:spPr>
          <a:xfrm>
            <a:off x="467995" y="692150"/>
            <a:ext cx="2562860" cy="368300"/>
          </a:xfrm>
          <a:prstGeom prst="rect">
            <a:avLst/>
          </a:prstGeom>
          <a:noFill/>
        </p:spPr>
        <p:txBody>
          <a:bodyPr wrap="square">
            <a:spAutoFit/>
          </a:bodyPr>
          <a:p>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（二）加强行为训练</a:t>
            </a:r>
            <a:endParaRPr lang="zh-CN" altLang="en-US" sz="1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96330" y="1060376"/>
            <a:ext cx="8568952" cy="2707005"/>
          </a:xfrm>
          <a:prstGeom prst="rect">
            <a:avLst/>
          </a:prstGeom>
          <a:noFill/>
        </p:spPr>
        <p:txBody>
          <a:bodyPr wrap="square">
            <a:spAutoFit/>
          </a:bodyPr>
          <a:lstStyle/>
          <a:p>
            <a:r>
              <a:rPr lang="en-US" altLang="zh-CN" sz="1600" b="1" dirty="0">
                <a:solidFill>
                  <a:schemeClr val="accent1"/>
                </a:solidFill>
                <a:latin typeface="微软雅黑" panose="020B0503020204020204" pitchFamily="34" charset="-122"/>
                <a:ea typeface="微软雅黑" panose="020B0503020204020204" pitchFamily="34" charset="-122"/>
              </a:rPr>
              <a:t>4.</a:t>
            </a:r>
            <a:r>
              <a:rPr lang="zh-CN" altLang="en-US" sz="1600" b="1" dirty="0">
                <a:solidFill>
                  <a:schemeClr val="accent1"/>
                </a:solidFill>
                <a:latin typeface="微软雅黑" panose="020B0503020204020204" pitchFamily="34" charset="-122"/>
                <a:ea typeface="微软雅黑" panose="020B0503020204020204" pitchFamily="34" charset="-122"/>
              </a:rPr>
              <a:t>合理宣泄法</a:t>
            </a:r>
            <a:endParaRPr lang="en-US" altLang="zh-CN" b="1" dirty="0"/>
          </a:p>
          <a:p>
            <a:r>
              <a:rPr lang="zh-CN" altLang="en-US" sz="1400" dirty="0"/>
              <a:t>情绪宣泄是个体进行自我保护的一种方式。合理的宣泄方式是指个体在不危害自己、他人和社会的前提下，将内心的情绪发泄出来，以缓解、消除紧张的情绪，积极地应对挫折。合理的宣泄方式主要包括以下几种。</a:t>
            </a:r>
            <a:endParaRPr lang="en-US" altLang="zh-CN" sz="1400" dirty="0"/>
          </a:p>
          <a:p>
            <a:r>
              <a:rPr lang="zh-CN" altLang="en-US" sz="1400" b="1" dirty="0"/>
              <a:t>①倾诉</a:t>
            </a:r>
            <a:endParaRPr lang="en-US" altLang="zh-CN" sz="1400" b="1" dirty="0"/>
          </a:p>
          <a:p>
            <a:r>
              <a:rPr lang="zh-CN" altLang="en-US" sz="1400" dirty="0"/>
              <a:t>这是一种最常见的宣泄方式。当一个人产生了不良情绪时，其可以找心理咨询师、朋友、同学聊一聊，将心里的烦恼、郁闷倾吐出来，以减轻内心的压力，增强克服挫折的信心。</a:t>
            </a:r>
            <a:endParaRPr lang="en-US" altLang="zh-CN" sz="1400" dirty="0"/>
          </a:p>
          <a:p>
            <a:r>
              <a:rPr lang="zh-CN" altLang="en-US" sz="1400" b="1" dirty="0"/>
              <a:t>②呐喊</a:t>
            </a:r>
            <a:endParaRPr lang="en-US" altLang="zh-CN" sz="1400" b="1" dirty="0"/>
          </a:p>
          <a:p>
            <a:r>
              <a:rPr lang="zh-CN" altLang="en-US" sz="1400" dirty="0"/>
              <a:t>当一个人情绪不佳时，其可以在空旷的原野、树林中大喊、大哭、大笑或者大声朗读、唱歌，以此宣泄内心的消极情绪，达到放松心态的目的。</a:t>
            </a:r>
            <a:endParaRPr lang="en-US" altLang="zh-CN" sz="1400" dirty="0"/>
          </a:p>
          <a:p>
            <a:r>
              <a:rPr lang="zh-CN" altLang="en-US" sz="1400" b="1" dirty="0"/>
              <a:t>③寻求社会支持</a:t>
            </a:r>
            <a:endParaRPr lang="en-US" altLang="zh-CN" sz="1400" b="1" dirty="0"/>
          </a:p>
          <a:p>
            <a:r>
              <a:rPr lang="zh-CN" altLang="en-US" sz="1400" dirty="0"/>
              <a:t>社会支持是指一个人通过社会关系在物质或精神上获得他人的帮助，从而增强对挫折的承受力，消除紧张的情绪。一个完善的社会支持系统包括亲人、朋友、同学、同事、邻里、老师、上下级、合作伙伴等。</a:t>
            </a:r>
            <a:endParaRPr lang="en-US" altLang="zh-CN" sz="1400" dirty="0"/>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文本框 10"/>
          <p:cNvSpPr txBox="1"/>
          <p:nvPr/>
        </p:nvSpPr>
        <p:spPr>
          <a:xfrm>
            <a:off x="293110" y="3953133"/>
            <a:ext cx="8496944" cy="830997"/>
          </a:xfrm>
          <a:prstGeom prst="rect">
            <a:avLst/>
          </a:prstGeom>
          <a:noFill/>
        </p:spPr>
        <p:txBody>
          <a:bodyPr wrap="square">
            <a:spAutoFit/>
          </a:bodyPr>
          <a:lstStyle/>
          <a:p>
            <a:r>
              <a:rPr lang="zh-CN" altLang="en-US" sz="1600" u="sng" dirty="0"/>
              <a:t>   大学生在情绪不佳时不要把自己封闭起来，应尽快找自己的好友或家人进行沟通，寻求他们的支持和帮助。当陷入极端恶劣的情绪中不能自拔，亲朋好友也无能为力时，大学生应及时向心理咨询机构求助。</a:t>
            </a:r>
            <a:endParaRPr lang="zh-CN" altLang="en-US" sz="1600" u="sng" dirty="0"/>
          </a:p>
        </p:txBody>
      </p:sp>
      <p:sp>
        <p:nvSpPr>
          <p:cNvPr id="2" name="文本框 1"/>
          <p:cNvSpPr txBox="1"/>
          <p:nvPr/>
        </p:nvSpPr>
        <p:spPr>
          <a:xfrm>
            <a:off x="2840676" y="307669"/>
            <a:ext cx="296017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三、情绪管理的方法</a:t>
            </a:r>
            <a:endParaRPr lang="zh-CN" altLang="en-US" sz="2400" b="1" dirty="0">
              <a:latin typeface="微软雅黑" panose="020B0503020204020204" pitchFamily="34" charset="-122"/>
              <a:ea typeface="微软雅黑" panose="020B0503020204020204" pitchFamily="34" charset="-122"/>
            </a:endParaRPr>
          </a:p>
        </p:txBody>
      </p:sp>
      <p:sp>
        <p:nvSpPr>
          <p:cNvPr id="59" name="文本框 58"/>
          <p:cNvSpPr txBox="1"/>
          <p:nvPr/>
        </p:nvSpPr>
        <p:spPr>
          <a:xfrm>
            <a:off x="467995" y="692150"/>
            <a:ext cx="256286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（二）加强行为训练</a:t>
            </a:r>
            <a:endParaRPr lang="zh-CN" altLang="en-US" sz="1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68338" y="1276400"/>
            <a:ext cx="8360010" cy="2799715"/>
          </a:xfrm>
          <a:prstGeom prst="rect">
            <a:avLst/>
          </a:prstGeom>
          <a:noFill/>
        </p:spPr>
        <p:txBody>
          <a:bodyPr wrap="square">
            <a:spAutoFit/>
          </a:bodyPr>
          <a:lstStyle/>
          <a:p>
            <a:pPr>
              <a:lnSpc>
                <a:spcPct val="100000"/>
              </a:lnSpc>
            </a:pPr>
            <a:r>
              <a:rPr lang="en-US" altLang="zh-CN" sz="1600" b="1" dirty="0">
                <a:solidFill>
                  <a:schemeClr val="accent2"/>
                </a:solidFill>
                <a:latin typeface="微软雅黑" panose="020B0503020204020204" pitchFamily="34" charset="-122"/>
                <a:ea typeface="微软雅黑" panose="020B0503020204020204" pitchFamily="34" charset="-122"/>
              </a:rPr>
              <a:t> 5.</a:t>
            </a:r>
            <a:r>
              <a:rPr lang="zh-CN" altLang="en-US" sz="1600" b="1" dirty="0">
                <a:solidFill>
                  <a:schemeClr val="accent2"/>
                </a:solidFill>
                <a:latin typeface="微软雅黑" panose="020B0503020204020204" pitchFamily="34" charset="-122"/>
                <a:ea typeface="微软雅黑" panose="020B0503020204020204" pitchFamily="34" charset="-122"/>
              </a:rPr>
              <a:t>音乐调节法</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00000"/>
              </a:lnSpc>
            </a:pPr>
            <a:r>
              <a:rPr lang="zh-CN" altLang="en-US" sz="1600" dirty="0"/>
              <a:t>音乐作为一种艺术，是人的情绪、情感的表现方式之一，不同的音乐可以使人产生不同的情绪体验。</a:t>
            </a:r>
            <a:endParaRPr lang="en-US" altLang="zh-CN" sz="1600" dirty="0"/>
          </a:p>
          <a:p>
            <a:pPr>
              <a:lnSpc>
                <a:spcPct val="100000"/>
              </a:lnSpc>
            </a:pPr>
            <a:r>
              <a:rPr lang="zh-CN" altLang="en-US" sz="1600" dirty="0"/>
              <a:t>音乐对调节人的不良情绪具有特殊的作用。通过倾听舒缓、悠扬的音乐，个体可以达到心情放松、缓解焦虑的目的。</a:t>
            </a:r>
            <a:endParaRPr lang="en-US" altLang="zh-CN" sz="1600" dirty="0"/>
          </a:p>
          <a:p>
            <a:pPr>
              <a:lnSpc>
                <a:spcPct val="100000"/>
              </a:lnSpc>
            </a:pPr>
            <a:r>
              <a:rPr lang="en-US" altLang="zh-CN" sz="1600" b="1" dirty="0">
                <a:solidFill>
                  <a:schemeClr val="accent1"/>
                </a:solidFill>
                <a:latin typeface="微软雅黑" panose="020B0503020204020204" pitchFamily="34" charset="-122"/>
                <a:ea typeface="微软雅黑" panose="020B0503020204020204" pitchFamily="34" charset="-122"/>
              </a:rPr>
              <a:t> 6.</a:t>
            </a:r>
            <a:r>
              <a:rPr lang="zh-CN" altLang="en-US" sz="1600" b="1" dirty="0">
                <a:solidFill>
                  <a:schemeClr val="accent1"/>
                </a:solidFill>
                <a:latin typeface="微软雅黑" panose="020B0503020204020204" pitchFamily="34" charset="-122"/>
                <a:ea typeface="微软雅黑" panose="020B0503020204020204" pitchFamily="34" charset="-122"/>
              </a:rPr>
              <a:t>适度运动法</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00000"/>
              </a:lnSpc>
            </a:pPr>
            <a:r>
              <a:rPr lang="zh-CN" altLang="en-US" sz="1600" dirty="0"/>
              <a:t>人们在运动时身体会发热流汗，新陈代谢、血液循环会加快，身体中的有害物质会被排出体外。</a:t>
            </a:r>
            <a:endParaRPr lang="en-US" altLang="zh-CN" sz="1600" dirty="0"/>
          </a:p>
          <a:p>
            <a:pPr>
              <a:lnSpc>
                <a:spcPct val="100000"/>
              </a:lnSpc>
            </a:pPr>
            <a:r>
              <a:rPr lang="zh-CN" altLang="en-US" sz="1600" dirty="0"/>
              <a:t>因此，运动可以调节神经紧张、脑力疲乏、情绪不佳的状态。人们在情绪不佳时，可以通过适度的运动转移注意力、拓展思路、放松身心、减轻紧张和焦虑程度。</a:t>
            </a:r>
            <a:endParaRPr lang="en-US" altLang="zh-CN" sz="1600" dirty="0"/>
          </a:p>
          <a:p>
            <a:pPr>
              <a:lnSpc>
                <a:spcPct val="100000"/>
              </a:lnSpc>
            </a:pPr>
            <a:r>
              <a:rPr lang="zh-CN" altLang="en-US" sz="1600" dirty="0"/>
              <a:t>此外，个体参加运动还能获得自尊、自信、自豪感，增强战胜困难的勇气。</a:t>
            </a:r>
            <a:endParaRPr lang="zh-CN" altLang="en-US" sz="1600" dirty="0">
              <a:latin typeface="楷体" panose="02010609060101010101" pitchFamily="2" charset="-122"/>
              <a:ea typeface="楷体" panose="02010609060101010101" pitchFamily="2"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2840676" y="307669"/>
            <a:ext cx="296017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三、情绪管理的方法</a:t>
            </a:r>
            <a:endParaRPr lang="zh-CN" altLang="en-US" sz="2400" b="1" dirty="0">
              <a:latin typeface="微软雅黑" panose="020B0503020204020204" pitchFamily="34" charset="-122"/>
              <a:ea typeface="微软雅黑" panose="020B0503020204020204" pitchFamily="34" charset="-122"/>
            </a:endParaRPr>
          </a:p>
        </p:txBody>
      </p:sp>
      <p:sp>
        <p:nvSpPr>
          <p:cNvPr id="59" name="文本框 58"/>
          <p:cNvSpPr txBox="1"/>
          <p:nvPr/>
        </p:nvSpPr>
        <p:spPr>
          <a:xfrm>
            <a:off x="467995" y="692150"/>
            <a:ext cx="2562860"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cs typeface="微软雅黑" panose="020B0503020204020204" pitchFamily="34" charset="-122"/>
              </a:rPr>
              <a:t>（二）加强行为训练</a:t>
            </a:r>
            <a:endParaRPr lang="zh-CN" altLang="en-US" sz="1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540109" y="2212638"/>
            <a:ext cx="8360010" cy="1568450"/>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自制力的培养</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自制力是一个人驾驭情感和行为的能力。</a:t>
            </a:r>
            <a:endParaRPr lang="en-US" altLang="zh-CN" sz="1600" dirty="0"/>
          </a:p>
          <a:p>
            <a:pPr>
              <a:lnSpc>
                <a:spcPct val="150000"/>
              </a:lnSpc>
            </a:pPr>
            <a:r>
              <a:rPr lang="zh-CN" altLang="en-US" sz="1600" dirty="0"/>
              <a:t>具有良好自制力的人无论在什么场合、面临什么问题、受到什么影响都能始终如一，将自己的情绪、行为控制在预定的范围内，从而牢牢地把握学习和生活的正确方向。</a:t>
            </a:r>
            <a:endParaRPr lang="en-US" altLang="zh-CN" sz="1600" dirty="0"/>
          </a:p>
        </p:txBody>
      </p:sp>
      <p:sp>
        <p:nvSpPr>
          <p:cNvPr id="9" name="文本框 8"/>
          <p:cNvSpPr txBox="1"/>
          <p:nvPr/>
        </p:nvSpPr>
        <p:spPr>
          <a:xfrm>
            <a:off x="684530" y="1132205"/>
            <a:ext cx="2304415"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（三）培养情绪智力</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文本框 10"/>
          <p:cNvSpPr txBox="1"/>
          <p:nvPr/>
        </p:nvSpPr>
        <p:spPr>
          <a:xfrm>
            <a:off x="2840676" y="307669"/>
            <a:ext cx="296017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三、情绪管理的方法</a:t>
            </a:r>
            <a:endParaRPr lang="zh-CN" altLang="en-US" sz="2400" b="1"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756285" y="1724025"/>
            <a:ext cx="7327900" cy="337185"/>
          </a:xfrm>
          <a:prstGeom prst="rect">
            <a:avLst/>
          </a:prstGeom>
          <a:noFill/>
        </p:spPr>
        <p:txBody>
          <a:bodyPr wrap="square">
            <a:spAutoFit/>
          </a:bodyPr>
          <a:lstStyle/>
          <a:p>
            <a:r>
              <a:rPr lang="zh-CN" altLang="en-US" sz="1600" u="sng" dirty="0"/>
              <a:t>情绪智力是一个多元概念，它包括自制力、理解力、领导力和表达力等。</a:t>
            </a:r>
            <a:endParaRPr lang="en-US" altLang="zh-CN" sz="1600" u="sng" dirty="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68338" y="1276400"/>
            <a:ext cx="8360010" cy="3046095"/>
          </a:xfrm>
          <a:prstGeom prst="rect">
            <a:avLst/>
          </a:prstGeom>
          <a:noFill/>
        </p:spPr>
        <p:txBody>
          <a:bodyPr wrap="square">
            <a:spAutoFit/>
          </a:bodyPr>
          <a:lstStyle/>
          <a:p>
            <a:pPr>
              <a:lnSpc>
                <a:spcPct val="150000"/>
              </a:lnSpc>
            </a:pPr>
            <a:r>
              <a:rPr lang="en-US" altLang="zh-CN" sz="1600" b="1" dirty="0">
                <a:solidFill>
                  <a:schemeClr val="accent2"/>
                </a:solidFill>
              </a:rPr>
              <a:t> </a:t>
            </a: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理解力的培养</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accent1"/>
                </a:solidFill>
              </a:rPr>
              <a:t>理解力是指人们在人际交往中表现出来的理解、认知他人情绪的能力，它是一个人能否准确、恰当地理解他人所传达的意图的能力。</a:t>
            </a:r>
            <a:r>
              <a:rPr lang="zh-CN" altLang="en-US" sz="1600" dirty="0"/>
              <a:t>理解力也称为共情的能力，即指一个人站在对方的立场、从对方的需要出发关注对方的一种能力。</a:t>
            </a:r>
            <a:endParaRPr lang="en-US" altLang="zh-CN" sz="1600" dirty="0"/>
          </a:p>
          <a:p>
            <a:pPr>
              <a:lnSpc>
                <a:spcPct val="150000"/>
              </a:lnSpc>
            </a:pPr>
            <a:r>
              <a:rPr lang="zh-CN" altLang="en-US" sz="1600" dirty="0">
                <a:solidFill>
                  <a:schemeClr val="accent2"/>
                </a:solidFill>
              </a:rPr>
              <a:t>一个人要培养理解力首先要学会倾听</a:t>
            </a:r>
            <a:r>
              <a:rPr lang="zh-CN" altLang="en-US" sz="1600" dirty="0"/>
              <a:t>。倾听不仅能显示出一个人的修养，而且能显示出这个人对他人的接纳、承认和喜欢的态度，促使他人也产生积极的态度，从而有利于良好人际关系的形成。倾听并非只用耳朵，更需要用心。任何一个表情、动作都会传达出一个人的内心想法，倾听者只有善于用心观察对方，才能更好地理解对方。</a:t>
            </a:r>
            <a:endParaRPr lang="en-US" altLang="zh-CN" sz="1600" dirty="0"/>
          </a:p>
        </p:txBody>
      </p:sp>
      <p:sp>
        <p:nvSpPr>
          <p:cNvPr id="7" name="等腰三角形 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612140" y="838835"/>
            <a:ext cx="2304415" cy="368300"/>
          </a:xfrm>
          <a:prstGeom prst="rect">
            <a:avLst/>
          </a:prstGeom>
          <a:noFill/>
        </p:spPr>
        <p:txBody>
          <a:bodyPr wrap="square">
            <a:spAutoFit/>
          </a:bodyPr>
          <a:p>
            <a:r>
              <a:rPr lang="zh-CN" altLang="en-US" sz="1800" b="1" dirty="0">
                <a:latin typeface="微软雅黑" panose="020B0503020204020204" pitchFamily="34" charset="-122"/>
                <a:ea typeface="微软雅黑" panose="020B0503020204020204" pitchFamily="34" charset="-122"/>
              </a:rPr>
              <a:t>（三）培养情绪智力</a:t>
            </a:r>
            <a:endParaRPr lang="zh-CN" altLang="en-US" sz="1800" b="1"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2840676" y="307669"/>
            <a:ext cx="2960179"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三、情绪管理的方法</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95994" y="1347977"/>
            <a:ext cx="8360010" cy="3784600"/>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 3.</a:t>
            </a:r>
            <a:r>
              <a:rPr lang="zh-CN" altLang="en-US" sz="1600" b="1" dirty="0">
                <a:solidFill>
                  <a:schemeClr val="accent1"/>
                </a:solidFill>
                <a:latin typeface="微软雅黑" panose="020B0503020204020204" pitchFamily="34" charset="-122"/>
                <a:ea typeface="微软雅黑" panose="020B0503020204020204" pitchFamily="34" charset="-122"/>
              </a:rPr>
              <a:t>领导力的培养</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accent2"/>
                </a:solidFill>
              </a:rPr>
              <a:t>领导力是一个人管理情绪、有效地影响他人及开展团队合作所必需的能力。</a:t>
            </a:r>
            <a:r>
              <a:rPr lang="zh-CN" altLang="en-US" sz="1600" dirty="0"/>
              <a:t>大学生虽然不能从事管理工作，但在实际生活中可以不同程度地发挥其组织管理才能。大学生可以在学生会、学生社团、班级、宿舍中承担一定的组织、领导和协调职责，开展一些有效的社会实践服务，从而不断提高自己的管理能力。</a:t>
            </a:r>
            <a:endParaRPr lang="en-US" altLang="zh-CN" sz="16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1600" b="1" dirty="0">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rPr>
              <a:t>表达力的培养</a:t>
            </a:r>
            <a:endParaRPr lang="en-US" altLang="zh-CN" sz="1600" b="1" dirty="0">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1600" dirty="0">
                <a:solidFill>
                  <a:schemeClr val="accent1"/>
                </a:solidFill>
              </a:rPr>
              <a:t>表达力指一个人将体验到的情绪有效地表达出来的能力。</a:t>
            </a:r>
            <a:r>
              <a:rPr lang="zh-CN" altLang="en-US" sz="1600" dirty="0"/>
              <a:t>大学生应努力培养自己表达情绪的能力。因为表达积极的情绪有助于大学生增加愉快的体验、提升彼此的信任和了解，从而使大学生的人际关系更加和谐。同时，表达消极的情绪有利于大学生释放紧张和压力，从而促进心理健康。</a:t>
            </a:r>
            <a:endParaRPr lang="zh-CN" altLang="en-US" sz="1600" dirty="0">
              <a:latin typeface="楷体" panose="02010609060101010101" pitchFamily="2" charset="-122"/>
              <a:ea typeface="楷体" panose="02010609060101010101" pitchFamily="2" charset="-122"/>
            </a:endParaRPr>
          </a:p>
        </p:txBody>
      </p:sp>
      <p:sp>
        <p:nvSpPr>
          <p:cNvPr id="7" name="等腰三角形 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684530" y="988060"/>
            <a:ext cx="2304415" cy="368300"/>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rPr>
              <a:t>（三）培养情绪智力</a:t>
            </a:r>
            <a:endParaRPr lang="zh-CN" altLang="en-US" sz="1800" b="1"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2840676" y="163524"/>
            <a:ext cx="296017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三、情绪管理的方法</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5583378" cy="414020"/>
          </a:xfrm>
          <a:prstGeom prst="rect">
            <a:avLst/>
          </a:prstGeom>
          <a:noFill/>
        </p:spPr>
        <p:txBody>
          <a:bodyPr wrap="square" rtlCol="0">
            <a:spAutoFit/>
          </a:bodyPr>
          <a:p>
            <a:r>
              <a:rPr lang="zh-CN" altLang="en-US" sz="2100" b="1">
                <a:hlinkClick r:id="rId2" action="ppaction://hlinkfile"/>
              </a:rPr>
              <a:t>高职院校大学生职业生涯规划课程思政的思考</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p:cNvSpPr/>
          <p:nvPr/>
        </p:nvSpPr>
        <p:spPr>
          <a:xfrm>
            <a:off x="863132" y="1513975"/>
            <a:ext cx="218527" cy="218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Oval 21"/>
          <p:cNvSpPr/>
          <p:nvPr/>
        </p:nvSpPr>
        <p:spPr>
          <a:xfrm>
            <a:off x="858386" y="2124756"/>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Oval 22"/>
          <p:cNvSpPr/>
          <p:nvPr/>
        </p:nvSpPr>
        <p:spPr>
          <a:xfrm>
            <a:off x="863133" y="2693711"/>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332434" y="1413972"/>
            <a:ext cx="7272809" cy="400110"/>
          </a:xfrm>
          <a:prstGeom prst="rect">
            <a:avLst/>
          </a:prstGeom>
          <a:noFill/>
        </p:spPr>
        <p:txBody>
          <a:bodyPr wrap="square">
            <a:spAutoFit/>
          </a:bodyPr>
          <a:lstStyle/>
          <a:p>
            <a:r>
              <a:rPr lang="en-US" altLang="zh-CN" sz="2000" b="1" dirty="0"/>
              <a:t>1.</a:t>
            </a:r>
            <a:r>
              <a:rPr lang="zh-CN" altLang="en-US" sz="2000" b="1" dirty="0"/>
              <a:t>什么是自我管理？</a:t>
            </a:r>
            <a:endParaRPr lang="zh-CN" altLang="en-US" sz="2000" b="1" dirty="0">
              <a:latin typeface="楷体" panose="02010609060101010101" pitchFamily="2" charset="-122"/>
              <a:ea typeface="楷体" panose="02010609060101010101" pitchFamily="2" charset="-122"/>
            </a:endParaRPr>
          </a:p>
        </p:txBody>
      </p:sp>
      <p:sp>
        <p:nvSpPr>
          <p:cNvPr id="60" name="文本框 59"/>
          <p:cNvSpPr txBox="1"/>
          <p:nvPr/>
        </p:nvSpPr>
        <p:spPr>
          <a:xfrm>
            <a:off x="1332434" y="2015160"/>
            <a:ext cx="7272809" cy="400110"/>
          </a:xfrm>
          <a:prstGeom prst="rect">
            <a:avLst/>
          </a:prstGeom>
          <a:noFill/>
        </p:spPr>
        <p:txBody>
          <a:bodyPr wrap="square">
            <a:spAutoFit/>
          </a:bodyPr>
          <a:lstStyle/>
          <a:p>
            <a:r>
              <a:rPr lang="en-US" altLang="zh-CN" sz="2000" b="1" dirty="0"/>
              <a:t>2.</a:t>
            </a:r>
            <a:r>
              <a:rPr lang="zh-CN" altLang="en-US" sz="2000" b="1" dirty="0"/>
              <a:t>简述时间“四象限”的内容。</a:t>
            </a:r>
            <a:endParaRPr lang="zh-CN" altLang="en-US" sz="2000" b="1" dirty="0">
              <a:latin typeface="楷体" panose="02010609060101010101" pitchFamily="2" charset="-122"/>
              <a:ea typeface="楷体" panose="02010609060101010101" pitchFamily="2" charset="-122"/>
            </a:endParaRPr>
          </a:p>
        </p:txBody>
      </p:sp>
      <p:sp>
        <p:nvSpPr>
          <p:cNvPr id="61" name="文本框 60"/>
          <p:cNvSpPr txBox="1"/>
          <p:nvPr/>
        </p:nvSpPr>
        <p:spPr>
          <a:xfrm>
            <a:off x="1332434" y="2587725"/>
            <a:ext cx="7272809" cy="400110"/>
          </a:xfrm>
          <a:prstGeom prst="rect">
            <a:avLst/>
          </a:prstGeom>
          <a:noFill/>
        </p:spPr>
        <p:txBody>
          <a:bodyPr wrap="square">
            <a:spAutoFit/>
          </a:bodyPr>
          <a:lstStyle/>
          <a:p>
            <a:r>
              <a:rPr lang="en-US" altLang="zh-CN" sz="2000" b="1" dirty="0"/>
              <a:t>3.</a:t>
            </a:r>
            <a:r>
              <a:rPr lang="zh-CN" altLang="en-US" sz="2000" b="1" dirty="0"/>
              <a:t>如何积极地应对压力？</a:t>
            </a:r>
            <a:endParaRPr lang="zh-CN" altLang="en-US" sz="2000" b="1" dirty="0">
              <a:latin typeface="楷体" panose="02010609060101010101" pitchFamily="2" charset="-122"/>
              <a:ea typeface="楷体" panose="02010609060101010101" pitchFamily="2" charset="-122"/>
            </a:endParaRPr>
          </a:p>
        </p:txBody>
      </p:sp>
      <p:sp>
        <p:nvSpPr>
          <p:cNvPr id="12" name="Oval 21"/>
          <p:cNvSpPr/>
          <p:nvPr/>
        </p:nvSpPr>
        <p:spPr>
          <a:xfrm>
            <a:off x="858384" y="3281217"/>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3" name="文本框 12"/>
          <p:cNvSpPr txBox="1"/>
          <p:nvPr/>
        </p:nvSpPr>
        <p:spPr>
          <a:xfrm>
            <a:off x="1332434" y="3154154"/>
            <a:ext cx="7272809" cy="400110"/>
          </a:xfrm>
          <a:prstGeom prst="rect">
            <a:avLst/>
          </a:prstGeom>
          <a:noFill/>
        </p:spPr>
        <p:txBody>
          <a:bodyPr wrap="square">
            <a:spAutoFit/>
          </a:bodyPr>
          <a:lstStyle/>
          <a:p>
            <a:r>
              <a:rPr lang="en-US" altLang="zh-CN" sz="2000" b="1" dirty="0"/>
              <a:t>4.</a:t>
            </a:r>
            <a:r>
              <a:rPr lang="zh-CN" altLang="en-US" sz="2000" b="1" dirty="0"/>
              <a:t>简述情绪</a:t>
            </a:r>
            <a:r>
              <a:rPr lang="en-US" altLang="zh-CN" sz="2000" b="1" dirty="0"/>
              <a:t>ABC</a:t>
            </a:r>
            <a:r>
              <a:rPr lang="zh-CN" altLang="en-US" sz="2000" b="1" dirty="0"/>
              <a:t>理论的内容。</a:t>
            </a:r>
            <a:endParaRPr lang="zh-CN" altLang="en-US" sz="2000" b="1" dirty="0">
              <a:latin typeface="楷体" panose="02010609060101010101" pitchFamily="2" charset="-122"/>
              <a:ea typeface="楷体" panose="02010609060101010101" pitchFamily="2" charset="-122"/>
            </a:endParaRPr>
          </a:p>
        </p:txBody>
      </p:sp>
      <p:sp>
        <p:nvSpPr>
          <p:cNvPr id="14" name="Oval 22"/>
          <p:cNvSpPr/>
          <p:nvPr/>
        </p:nvSpPr>
        <p:spPr>
          <a:xfrm>
            <a:off x="863133" y="3831700"/>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5" name="文本框 14"/>
          <p:cNvSpPr txBox="1"/>
          <p:nvPr/>
        </p:nvSpPr>
        <p:spPr>
          <a:xfrm>
            <a:off x="1332434" y="3701032"/>
            <a:ext cx="7272809" cy="400110"/>
          </a:xfrm>
          <a:prstGeom prst="rect">
            <a:avLst/>
          </a:prstGeom>
          <a:noFill/>
        </p:spPr>
        <p:txBody>
          <a:bodyPr wrap="square">
            <a:spAutoFit/>
          </a:bodyPr>
          <a:lstStyle/>
          <a:p>
            <a:r>
              <a:rPr lang="en-US" altLang="zh-CN" sz="2000" b="1" dirty="0"/>
              <a:t>5.</a:t>
            </a:r>
            <a:r>
              <a:rPr lang="zh-CN" altLang="en-US" sz="2000" b="1" dirty="0"/>
              <a:t>情绪管理的方法有哪些？</a:t>
            </a:r>
            <a:endParaRPr lang="zh-CN" altLang="en-US" sz="2000" b="1" dirty="0">
              <a:latin typeface="楷体" panose="02010609060101010101" pitchFamily="2" charset="-122"/>
              <a:ea typeface="楷体" panose="02010609060101010101" pitchFamily="2" charset="-122"/>
            </a:endParaRPr>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altLang="en-US" sz="2400" b="1" dirty="0">
                <a:solidFill>
                  <a:schemeClr val="accent3">
                    <a:lumMod val="75000"/>
                  </a:schemeClr>
                </a:solidFill>
                <a:latin typeface="微软雅黑" panose="020B0503020204020204" pitchFamily="34" charset="-122"/>
                <a:ea typeface="微软雅黑" panose="020B0503020204020204" pitchFamily="34" charset="-122"/>
              </a:rPr>
              <a:t>课</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altLang="en-US" sz="2400" b="1" dirty="0">
                <a:solidFill>
                  <a:schemeClr val="accent3">
                    <a:lumMod val="75000"/>
                  </a:schemeClr>
                </a:solidFill>
                <a:latin typeface="微软雅黑" panose="020B0503020204020204" pitchFamily="34" charset="-122"/>
                <a:ea typeface="微软雅黑" panose="020B0503020204020204" pitchFamily="34" charset="-122"/>
              </a:rPr>
              <a:t>后</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altLang="en-US" sz="2400" b="1" dirty="0">
                <a:solidFill>
                  <a:schemeClr val="accent3">
                    <a:lumMod val="75000"/>
                  </a:schemeClr>
                </a:solidFill>
                <a:latin typeface="微软雅黑" panose="020B0503020204020204" pitchFamily="34" charset="-122"/>
                <a:ea typeface="微软雅黑" panose="020B0503020204020204" pitchFamily="34" charset="-122"/>
              </a:rPr>
              <a:t>思</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altLang="en-US" sz="2400" b="1" dirty="0">
                <a:solidFill>
                  <a:schemeClr val="accent3">
                    <a:lumMod val="75000"/>
                  </a:schemeClr>
                </a:solidFill>
                <a:latin typeface="微软雅黑" panose="020B0503020204020204" pitchFamily="34" charset="-122"/>
                <a:ea typeface="微软雅黑" panose="020B0503020204020204" pitchFamily="34" charset="-122"/>
              </a:rPr>
              <a:t>考</a:t>
            </a:r>
            <a:endParaRPr lang="zh-CN" altLang="en-US" sz="2400" b="1" dirty="0">
              <a:solidFill>
                <a:schemeClr val="accent3">
                  <a:lumMod val="75000"/>
                </a:schemeClr>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1000"/>
                                        <p:tgtEl>
                                          <p:spTgt spid="59"/>
                                        </p:tgtEl>
                                      </p:cBhvr>
                                    </p:animEffect>
                                    <p:anim calcmode="lin" valueType="num">
                                      <p:cBhvr>
                                        <p:cTn id="27" dur="1000" fill="hold"/>
                                        <p:tgtEl>
                                          <p:spTgt spid="59"/>
                                        </p:tgtEl>
                                        <p:attrNameLst>
                                          <p:attrName>ppt_x</p:attrName>
                                        </p:attrNameLst>
                                      </p:cBhvr>
                                      <p:tavLst>
                                        <p:tav tm="0">
                                          <p:val>
                                            <p:strVal val="#ppt_x"/>
                                          </p:val>
                                        </p:tav>
                                        <p:tav tm="100000">
                                          <p:val>
                                            <p:strVal val="#ppt_x"/>
                                          </p:val>
                                        </p:tav>
                                      </p:tavLst>
                                    </p:anim>
                                    <p:anim calcmode="lin" valueType="num">
                                      <p:cBhvr>
                                        <p:cTn id="28"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0">
                                            <p:txEl>
                                              <p:pRg st="0" end="0"/>
                                            </p:txEl>
                                          </p:spTgt>
                                        </p:tgtEl>
                                        <p:attrNameLst>
                                          <p:attrName>style.visibility</p:attrName>
                                        </p:attrNameLst>
                                      </p:cBhvr>
                                      <p:to>
                                        <p:strVal val="visible"/>
                                      </p:to>
                                    </p:set>
                                    <p:animEffect transition="in" filter="fade">
                                      <p:cBhvr>
                                        <p:cTn id="33" dur="1000"/>
                                        <p:tgtEl>
                                          <p:spTgt spid="60">
                                            <p:txEl>
                                              <p:pRg st="0" end="0"/>
                                            </p:txEl>
                                          </p:spTgt>
                                        </p:tgtEl>
                                      </p:cBhvr>
                                    </p:animEffect>
                                    <p:anim calcmode="lin" valueType="num">
                                      <p:cBhvr>
                                        <p:cTn id="34" dur="10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childTnLst>
                          </p:cTn>
                        </p:par>
                        <p:par>
                          <p:cTn id="43" fill="hold">
                            <p:stCondLst>
                              <p:cond delay="1000"/>
                            </p:stCondLst>
                            <p:childTnLst>
                              <p:par>
                                <p:cTn id="44" presetID="53"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13">
                                            <p:txEl>
                                              <p:pRg st="0" end="0"/>
                                            </p:txEl>
                                          </p:spTgt>
                                        </p:tgtEl>
                                        <p:attrNameLst>
                                          <p:attrName>style.visibility</p:attrName>
                                        </p:attrNameLst>
                                      </p:cBhvr>
                                      <p:to>
                                        <p:strVal val="visible"/>
                                      </p:to>
                                    </p:set>
                                    <p:animEffect transition="in" filter="fade">
                                      <p:cBhvr>
                                        <p:cTn id="53" dur="1000"/>
                                        <p:tgtEl>
                                          <p:spTgt spid="13">
                                            <p:txEl>
                                              <p:pRg st="0" end="0"/>
                                            </p:txEl>
                                          </p:spTgt>
                                        </p:tgtEl>
                                      </p:cBhvr>
                                    </p:animEffect>
                                    <p:anim calcmode="lin" valueType="num">
                                      <p:cBhvr>
                                        <p:cTn id="54"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55"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par>
                          <p:cTn id="56" fill="hold">
                            <p:stCondLst>
                              <p:cond delay="1000"/>
                            </p:stCondLst>
                            <p:childTnLst>
                              <p:par>
                                <p:cTn id="57" presetID="53" presetClass="entr" presetSubtype="16"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Effect transition="in" filter="fade">
                                      <p:cBhvr>
                                        <p:cTn id="61" dur="500"/>
                                        <p:tgtEl>
                                          <p:spTgt spid="14"/>
                                        </p:tgtEl>
                                      </p:cBhvr>
                                    </p:animEffec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1000"/>
                                        <p:tgtEl>
                                          <p:spTgt spid="15"/>
                                        </p:tgtEl>
                                      </p:cBhvr>
                                    </p:animEffect>
                                    <p:anim calcmode="lin" valueType="num">
                                      <p:cBhvr>
                                        <p:cTn id="67" dur="1000" fill="hold"/>
                                        <p:tgtEl>
                                          <p:spTgt spid="15"/>
                                        </p:tgtEl>
                                        <p:attrNameLst>
                                          <p:attrName>ppt_x</p:attrName>
                                        </p:attrNameLst>
                                      </p:cBhvr>
                                      <p:tavLst>
                                        <p:tav tm="0">
                                          <p:val>
                                            <p:strVal val="#ppt_x"/>
                                          </p:val>
                                        </p:tav>
                                        <p:tav tm="100000">
                                          <p:val>
                                            <p:strVal val="#ppt_x"/>
                                          </p:val>
                                        </p:tav>
                                      </p:tavLst>
                                    </p:anim>
                                    <p:anim calcmode="lin" valueType="num">
                                      <p:cBhvr>
                                        <p:cTn id="6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59" grpId="0"/>
      <p:bldP spid="61" grpId="0"/>
      <p:bldP spid="12" grpId="0" animBg="1"/>
      <p:bldP spid="14" grpId="0" animBg="1"/>
      <p:bldP spid="15"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80340" y="762635"/>
            <a:ext cx="8813165" cy="1814830"/>
          </a:xfrm>
          <a:prstGeom prst="rect">
            <a:avLst/>
          </a:prstGeom>
          <a:noFill/>
        </p:spPr>
        <p:txBody>
          <a:bodyPr wrap="square">
            <a:spAutoFit/>
          </a:bodyPr>
          <a:lstStyle/>
          <a:p>
            <a:pPr algn="ctr"/>
            <a:r>
              <a:rPr sz="1600" b="1" dirty="0"/>
              <a:t>实训一 </a:t>
            </a:r>
            <a:r>
              <a:rPr lang="en-US" sz="1600" b="1" dirty="0"/>
              <a:t>  </a:t>
            </a:r>
            <a:r>
              <a:rPr sz="1600" b="1" dirty="0"/>
              <a:t>大学生生活平衡轮</a:t>
            </a:r>
            <a:endParaRPr sz="1600" b="1" dirty="0"/>
          </a:p>
          <a:p>
            <a:pPr algn="l"/>
            <a:r>
              <a:rPr sz="1600" b="1" dirty="0"/>
              <a:t>实训目的：</a:t>
            </a:r>
            <a:r>
              <a:rPr sz="1600" dirty="0"/>
              <a:t> 全面地认知与了解大学生活，端正学习态度，有效地管理与规划大学生活，树立目标意识。</a:t>
            </a:r>
            <a:endParaRPr sz="1600" dirty="0"/>
          </a:p>
          <a:p>
            <a:pPr algn="l"/>
            <a:r>
              <a:rPr sz="1600" b="1" dirty="0"/>
              <a:t>实训步骤：</a:t>
            </a:r>
            <a:r>
              <a:rPr sz="1600" dirty="0"/>
              <a:t>步骤 1 绘制平衡轮。准备好纸和笔。先画一个圆代表大学生活，再把该圆分成八等份，每一份代表大学生活的一方面内容。例如，把大学生活分成专业学习、能力提升、休闲娱乐、运动健康、同学关系、家庭支持、周围环境、时间管理。把上述八项内容填入大学生生活平衡轮中，如图 6-2 所示。</a:t>
            </a:r>
            <a:endParaRPr sz="1600" dirty="0"/>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chemeClr val="accent3">
                    <a:lumMod val="75000"/>
                  </a:schemeClr>
                </a:solidFill>
                <a:latin typeface="微软雅黑" panose="020B0503020204020204" pitchFamily="34" charset="-122"/>
                <a:ea typeface="微软雅黑" panose="020B0503020204020204" pitchFamily="34" charset="-122"/>
              </a:rPr>
              <a:t>实</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训</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指</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导</a:t>
            </a:r>
            <a:endParaRPr lang="zh-CN" sz="2400" b="1" dirty="0">
              <a:solidFill>
                <a:schemeClr val="accent3">
                  <a:lumMod val="75000"/>
                </a:schemeClr>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2" name="图片 1"/>
          <p:cNvPicPr>
            <a:picLocks noChangeAspect="1"/>
          </p:cNvPicPr>
          <p:nvPr/>
        </p:nvPicPr>
        <p:blipFill>
          <a:blip r:embed="rId1"/>
          <a:stretch>
            <a:fillRect/>
          </a:stretch>
        </p:blipFill>
        <p:spPr>
          <a:xfrm>
            <a:off x="3276600" y="2428240"/>
            <a:ext cx="3012440" cy="25850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80340" y="762635"/>
            <a:ext cx="8813165" cy="1568450"/>
          </a:xfrm>
          <a:prstGeom prst="rect">
            <a:avLst/>
          </a:prstGeom>
          <a:noFill/>
        </p:spPr>
        <p:txBody>
          <a:bodyPr wrap="square">
            <a:spAutoFit/>
          </a:bodyPr>
          <a:lstStyle/>
          <a:p>
            <a:pPr algn="ctr"/>
            <a:r>
              <a:rPr sz="1600" b="1" dirty="0"/>
              <a:t>实训一 </a:t>
            </a:r>
            <a:r>
              <a:rPr lang="en-US" sz="1600" b="1" dirty="0"/>
              <a:t>  </a:t>
            </a:r>
            <a:r>
              <a:rPr sz="1600" b="1" dirty="0"/>
              <a:t>大学生生活平衡轮</a:t>
            </a:r>
            <a:endParaRPr sz="1600" b="1" dirty="0"/>
          </a:p>
          <a:p>
            <a:pPr algn="l"/>
            <a:r>
              <a:rPr sz="1600" dirty="0"/>
              <a:t>步骤 2 </a:t>
            </a:r>
            <a:r>
              <a:rPr lang="en-US" sz="1600" dirty="0"/>
              <a:t>  </a:t>
            </a:r>
            <a:r>
              <a:rPr sz="1600" dirty="0"/>
              <a:t>分组讨论，进行内容界定。根据绘制出的平衡轮，对每一项内容进行界定。例如，定义“健康”，一般大学生会认为自己身体是健康的，这只是生理层面的含义。如果将健康的内涵扩大，就有了心理健康的含义；再进一步扩展，健康还包含健康的理念、运动习惯的养成等内容。教师将学生进行分组，展开组内讨论。</a:t>
            </a:r>
            <a:endParaRPr sz="1600" dirty="0"/>
          </a:p>
          <a:p>
            <a:pPr algn="l"/>
            <a:r>
              <a:rPr sz="1600" dirty="0"/>
              <a:t>步骤 3 </a:t>
            </a:r>
            <a:r>
              <a:rPr lang="en-US" sz="1600" dirty="0"/>
              <a:t>  </a:t>
            </a:r>
            <a:r>
              <a:rPr sz="1600" dirty="0"/>
              <a:t>各小组总结讨论结果，参考表 6-2 撰写大学生生活内容界定情况。</a:t>
            </a:r>
            <a:endParaRPr sz="1600" dirty="0"/>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chemeClr val="accent3">
                    <a:lumMod val="75000"/>
                  </a:schemeClr>
                </a:solidFill>
                <a:latin typeface="微软雅黑" panose="020B0503020204020204" pitchFamily="34" charset="-122"/>
                <a:ea typeface="微软雅黑" panose="020B0503020204020204" pitchFamily="34" charset="-122"/>
              </a:rPr>
              <a:t>实</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训</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指</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导</a:t>
            </a:r>
            <a:endParaRPr lang="zh-CN" sz="2400" b="1" dirty="0">
              <a:solidFill>
                <a:schemeClr val="accent3">
                  <a:lumMod val="75000"/>
                </a:schemeClr>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3" name="图片 2"/>
          <p:cNvPicPr>
            <a:picLocks noChangeAspect="1"/>
          </p:cNvPicPr>
          <p:nvPr/>
        </p:nvPicPr>
        <p:blipFill>
          <a:blip r:embed="rId1"/>
          <a:stretch>
            <a:fillRect/>
          </a:stretch>
        </p:blipFill>
        <p:spPr>
          <a:xfrm>
            <a:off x="1186180" y="2572385"/>
            <a:ext cx="7153275" cy="22955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586" y="2079182"/>
            <a:ext cx="2447995" cy="523348"/>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自我管理能力</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01</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80340" y="762635"/>
            <a:ext cx="8813165" cy="1568450"/>
          </a:xfrm>
          <a:prstGeom prst="rect">
            <a:avLst/>
          </a:prstGeom>
          <a:noFill/>
        </p:spPr>
        <p:txBody>
          <a:bodyPr wrap="square">
            <a:spAutoFit/>
          </a:bodyPr>
          <a:lstStyle/>
          <a:p>
            <a:pPr algn="ctr"/>
            <a:r>
              <a:rPr sz="1600" b="1" dirty="0"/>
              <a:t>实训一 </a:t>
            </a:r>
            <a:r>
              <a:rPr lang="en-US" sz="1600" b="1" dirty="0"/>
              <a:t>  </a:t>
            </a:r>
            <a:r>
              <a:rPr sz="1600" b="1" dirty="0"/>
              <a:t>大学生生活平衡轮</a:t>
            </a:r>
            <a:endParaRPr sz="1600" b="1" dirty="0"/>
          </a:p>
          <a:p>
            <a:pPr algn="l"/>
            <a:r>
              <a:rPr sz="1600" dirty="0"/>
              <a:t>步骤 2 </a:t>
            </a:r>
            <a:r>
              <a:rPr lang="en-US" sz="1600" dirty="0"/>
              <a:t>  </a:t>
            </a:r>
            <a:r>
              <a:rPr sz="1600" dirty="0"/>
              <a:t>分组讨论，进行内容界定。根据绘制出的平衡轮，对每一项内容进行界定。例如，定义“健康”，一般大学生会认为自己身体是健康的，这只是生理层面的含义。如果将健康的内涵扩大，就有了心理健康的含义；再进一步扩展，健康还包含健康的理念、运动习惯的养成等内容。教师将学生进行分组，展开组内讨论。</a:t>
            </a:r>
            <a:endParaRPr sz="1600" dirty="0"/>
          </a:p>
          <a:p>
            <a:pPr algn="l"/>
            <a:r>
              <a:rPr sz="1600" dirty="0"/>
              <a:t>步骤 3 </a:t>
            </a:r>
            <a:r>
              <a:rPr lang="en-US" sz="1600" dirty="0"/>
              <a:t>  </a:t>
            </a:r>
            <a:r>
              <a:rPr sz="1600" dirty="0"/>
              <a:t>各小组总结讨论结果，参考表 6-2 撰写大学生生活内容界定情况。</a:t>
            </a:r>
            <a:endParaRPr sz="1600" dirty="0"/>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chemeClr val="accent3">
                    <a:lumMod val="75000"/>
                  </a:schemeClr>
                </a:solidFill>
                <a:latin typeface="微软雅黑" panose="020B0503020204020204" pitchFamily="34" charset="-122"/>
                <a:ea typeface="微软雅黑" panose="020B0503020204020204" pitchFamily="34" charset="-122"/>
              </a:rPr>
              <a:t>实</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训</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指</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导</a:t>
            </a:r>
            <a:endParaRPr lang="zh-CN" sz="2400" b="1" dirty="0">
              <a:solidFill>
                <a:schemeClr val="accent3">
                  <a:lumMod val="75000"/>
                </a:schemeClr>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2" name="图片 1"/>
          <p:cNvPicPr>
            <a:picLocks noChangeAspect="1"/>
          </p:cNvPicPr>
          <p:nvPr/>
        </p:nvPicPr>
        <p:blipFill>
          <a:blip r:embed="rId1"/>
          <a:stretch>
            <a:fillRect/>
          </a:stretch>
        </p:blipFill>
        <p:spPr>
          <a:xfrm>
            <a:off x="744855" y="2716530"/>
            <a:ext cx="7771765" cy="19456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80340" y="762635"/>
            <a:ext cx="8813165" cy="1322070"/>
          </a:xfrm>
          <a:prstGeom prst="rect">
            <a:avLst/>
          </a:prstGeom>
          <a:noFill/>
        </p:spPr>
        <p:txBody>
          <a:bodyPr wrap="square">
            <a:spAutoFit/>
          </a:bodyPr>
          <a:lstStyle/>
          <a:p>
            <a:pPr algn="ctr"/>
            <a:r>
              <a:rPr sz="1600" b="1" dirty="0"/>
              <a:t>实训二 时间“四象限”</a:t>
            </a:r>
            <a:endParaRPr sz="1600" b="1" dirty="0"/>
          </a:p>
          <a:p>
            <a:pPr algn="l"/>
            <a:r>
              <a:rPr sz="1600" b="1" dirty="0"/>
              <a:t>实训目的：</a:t>
            </a:r>
            <a:r>
              <a:rPr sz="1600" dirty="0"/>
              <a:t>学习时间“四象限”理论，掌握时间管理的方法，学会科学地管理时间。</a:t>
            </a:r>
            <a:endParaRPr sz="1600" dirty="0"/>
          </a:p>
          <a:p>
            <a:pPr algn="l"/>
            <a:r>
              <a:rPr sz="1600" b="1" dirty="0"/>
              <a:t>实训步骤：</a:t>
            </a:r>
            <a:endParaRPr sz="1600" b="1" dirty="0"/>
          </a:p>
          <a:p>
            <a:pPr algn="l"/>
            <a:r>
              <a:rPr sz="1600" dirty="0"/>
              <a:t>步骤 1 </a:t>
            </a:r>
            <a:r>
              <a:rPr lang="en-US" sz="1600" dirty="0"/>
              <a:t>  </a:t>
            </a:r>
            <a:r>
              <a:rPr sz="1600" dirty="0"/>
              <a:t>调整事项的优先级。仔细阅读表 6-3 列举的事项，在左侧事项中标出或补充不重要、</a:t>
            </a:r>
            <a:endParaRPr sz="1600" dirty="0"/>
          </a:p>
          <a:p>
            <a:pPr algn="l"/>
            <a:r>
              <a:rPr sz="1600" dirty="0"/>
              <a:t>需要减少时间的事项；在右侧填上重要、需要增加时间的事项，并进行优先级排序。</a:t>
            </a:r>
            <a:endParaRPr sz="1600" dirty="0"/>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chemeClr val="accent3">
                    <a:lumMod val="75000"/>
                  </a:schemeClr>
                </a:solidFill>
                <a:latin typeface="微软雅黑" panose="020B0503020204020204" pitchFamily="34" charset="-122"/>
                <a:ea typeface="微软雅黑" panose="020B0503020204020204" pitchFamily="34" charset="-122"/>
              </a:rPr>
              <a:t>实</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训</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指</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导</a:t>
            </a:r>
            <a:endParaRPr lang="zh-CN" sz="2400" b="1" dirty="0">
              <a:solidFill>
                <a:schemeClr val="accent3">
                  <a:lumMod val="75000"/>
                </a:schemeClr>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3" name="图片 2"/>
          <p:cNvPicPr>
            <a:picLocks noChangeAspect="1"/>
          </p:cNvPicPr>
          <p:nvPr/>
        </p:nvPicPr>
        <p:blipFill>
          <a:blip r:embed="rId1"/>
          <a:stretch>
            <a:fillRect/>
          </a:stretch>
        </p:blipFill>
        <p:spPr>
          <a:xfrm>
            <a:off x="1116330" y="2330450"/>
            <a:ext cx="7134225" cy="24384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80340" y="762635"/>
            <a:ext cx="8813165" cy="3538220"/>
          </a:xfrm>
          <a:prstGeom prst="rect">
            <a:avLst/>
          </a:prstGeom>
          <a:noFill/>
        </p:spPr>
        <p:txBody>
          <a:bodyPr wrap="square">
            <a:spAutoFit/>
          </a:bodyPr>
          <a:lstStyle/>
          <a:p>
            <a:pPr algn="ctr"/>
            <a:r>
              <a:rPr sz="1600" b="1" dirty="0"/>
              <a:t>实训二 时间“四象限”</a:t>
            </a:r>
            <a:endParaRPr sz="1600" b="1" dirty="0"/>
          </a:p>
          <a:p>
            <a:pPr algn="l"/>
            <a:r>
              <a:rPr sz="1600" dirty="0"/>
              <a:t>步骤 2 探究与思考。</a:t>
            </a:r>
            <a:endParaRPr sz="1600" dirty="0"/>
          </a:p>
          <a:p>
            <a:pPr algn="l"/>
            <a:r>
              <a:rPr sz="1600" dirty="0"/>
              <a:t>（1）对计划增加或减少的事项，你能按计划实施吗？</a:t>
            </a:r>
            <a:endParaRPr sz="1600" dirty="0"/>
          </a:p>
          <a:p>
            <a:pPr algn="l"/>
            <a:r>
              <a:rPr lang="en-US" altLang="zh-CN" sz="1600" dirty="0">
                <a:sym typeface="+mn-ea"/>
              </a:rPr>
              <a:t>______________________________________________________________________</a:t>
            </a:r>
            <a:endParaRPr lang="en-US" alt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endParaRPr sz="1600" dirty="0"/>
          </a:p>
          <a:p>
            <a:pPr algn="l"/>
            <a:r>
              <a:rPr sz="1600" dirty="0"/>
              <a:t>（2）如何正确、合理地分配每天的时间？</a:t>
            </a:r>
            <a:endParaRPr sz="1600" dirty="0"/>
          </a:p>
          <a:p>
            <a:pPr algn="l"/>
            <a:r>
              <a:rPr lang="en-US" altLang="zh-CN" sz="1600" dirty="0">
                <a:sym typeface="+mn-ea"/>
              </a:rPr>
              <a:t>______________________________________________________________________</a:t>
            </a:r>
            <a:endParaRPr lang="en-US" alt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endParaRPr sz="1600" dirty="0"/>
          </a:p>
          <a:p>
            <a:pPr algn="l"/>
            <a:r>
              <a:rPr sz="1600" dirty="0"/>
              <a:t>（3）如何利用好大学里的时间？</a:t>
            </a:r>
            <a:endParaRPr sz="1600" dirty="0"/>
          </a:p>
          <a:p>
            <a:pPr algn="l"/>
            <a:r>
              <a:rPr lang="en-US" altLang="zh-CN" sz="1600" dirty="0">
                <a:sym typeface="+mn-ea"/>
              </a:rPr>
              <a:t>______________________________________________________________________</a:t>
            </a:r>
            <a:endParaRPr lang="en-US" alt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endParaRPr sz="1600" dirty="0"/>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chemeClr val="accent3">
                    <a:lumMod val="75000"/>
                  </a:schemeClr>
                </a:solidFill>
                <a:latin typeface="微软雅黑" panose="020B0503020204020204" pitchFamily="34" charset="-122"/>
                <a:ea typeface="微软雅黑" panose="020B0503020204020204" pitchFamily="34" charset="-122"/>
              </a:rPr>
              <a:t>实</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训</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指</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导</a:t>
            </a:r>
            <a:endParaRPr lang="zh-CN" sz="2400" b="1" dirty="0">
              <a:solidFill>
                <a:schemeClr val="accent3">
                  <a:lumMod val="75000"/>
                </a:schemeClr>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4610" y="762635"/>
            <a:ext cx="9091295" cy="1076325"/>
          </a:xfrm>
          <a:prstGeom prst="rect">
            <a:avLst/>
          </a:prstGeom>
          <a:noFill/>
        </p:spPr>
        <p:txBody>
          <a:bodyPr wrap="square">
            <a:spAutoFit/>
          </a:bodyPr>
          <a:lstStyle/>
          <a:p>
            <a:pPr algn="ctr"/>
            <a:r>
              <a:rPr sz="1600" b="1" dirty="0"/>
              <a:t>实训三 </a:t>
            </a:r>
            <a:r>
              <a:rPr lang="en-US" sz="1600" b="1" dirty="0"/>
              <a:t>    </a:t>
            </a:r>
            <a:r>
              <a:rPr sz="1600" b="1" dirty="0"/>
              <a:t>调节压力的方法</a:t>
            </a:r>
            <a:endParaRPr sz="1600" b="1" dirty="0"/>
          </a:p>
          <a:p>
            <a:pPr algn="l"/>
            <a:r>
              <a:rPr sz="1600" dirty="0"/>
              <a:t>实训目的：掌握调节压力的方法，学会正确对待学习、生活和工作中的压力，增强自我的抗压能力。</a:t>
            </a:r>
            <a:endParaRPr sz="1600" dirty="0"/>
          </a:p>
          <a:p>
            <a:pPr algn="l"/>
            <a:r>
              <a:rPr sz="1600" dirty="0"/>
              <a:t>实训步骤：</a:t>
            </a:r>
            <a:endParaRPr sz="1600" dirty="0"/>
          </a:p>
          <a:p>
            <a:pPr algn="l"/>
            <a:r>
              <a:rPr sz="1600" dirty="0"/>
              <a:t>步骤 1 </a:t>
            </a:r>
            <a:r>
              <a:rPr lang="en-US" sz="1600" dirty="0"/>
              <a:t>    </a:t>
            </a:r>
            <a:r>
              <a:rPr sz="1600" dirty="0"/>
              <a:t>参考表 6-4，制订计划。学生尝试放慢自己的节奏，把自己一周内要完成的事情做出计划。</a:t>
            </a:r>
            <a:endParaRPr sz="1600" dirty="0"/>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chemeClr val="accent3">
                    <a:lumMod val="75000"/>
                  </a:schemeClr>
                </a:solidFill>
                <a:latin typeface="微软雅黑" panose="020B0503020204020204" pitchFamily="34" charset="-122"/>
                <a:ea typeface="微软雅黑" panose="020B0503020204020204" pitchFamily="34" charset="-122"/>
              </a:rPr>
              <a:t>实</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训</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指</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导</a:t>
            </a:r>
            <a:endParaRPr lang="zh-CN" sz="2400" b="1" dirty="0">
              <a:solidFill>
                <a:schemeClr val="accent3">
                  <a:lumMod val="75000"/>
                </a:schemeClr>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2" name="图片 1"/>
          <p:cNvPicPr>
            <a:picLocks noChangeAspect="1"/>
          </p:cNvPicPr>
          <p:nvPr/>
        </p:nvPicPr>
        <p:blipFill>
          <a:blip r:embed="rId1"/>
          <a:stretch>
            <a:fillRect/>
          </a:stretch>
        </p:blipFill>
        <p:spPr>
          <a:xfrm>
            <a:off x="1000760" y="2080260"/>
            <a:ext cx="7143750" cy="29622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4610" y="762635"/>
            <a:ext cx="9091295" cy="3046095"/>
          </a:xfrm>
          <a:prstGeom prst="rect">
            <a:avLst/>
          </a:prstGeom>
          <a:noFill/>
        </p:spPr>
        <p:txBody>
          <a:bodyPr wrap="square">
            <a:spAutoFit/>
          </a:bodyPr>
          <a:lstStyle/>
          <a:p>
            <a:pPr algn="ctr"/>
            <a:r>
              <a:rPr sz="1600" b="1" dirty="0"/>
              <a:t>实训三 </a:t>
            </a:r>
            <a:r>
              <a:rPr lang="en-US" sz="1600" b="1" dirty="0"/>
              <a:t>    </a:t>
            </a:r>
            <a:r>
              <a:rPr sz="1600" b="1" dirty="0"/>
              <a:t>调节压力的方法</a:t>
            </a:r>
            <a:endParaRPr sz="1600" b="1" dirty="0"/>
          </a:p>
          <a:p>
            <a:pPr algn="l"/>
            <a:r>
              <a:rPr sz="1600" dirty="0"/>
              <a:t>步骤 2 </a:t>
            </a:r>
            <a:r>
              <a:rPr lang="en-US" sz="1600" dirty="0"/>
              <a:t>  </a:t>
            </a:r>
            <a:r>
              <a:rPr sz="1600" dirty="0"/>
              <a:t>实施计划。依照制订的计划，完成每天的目标行动。当遇到压力或阻碍时，注意</a:t>
            </a:r>
            <a:endParaRPr sz="1600" dirty="0"/>
          </a:p>
          <a:p>
            <a:pPr algn="l"/>
            <a:r>
              <a:rPr sz="1600" dirty="0"/>
              <a:t>记录自己的感觉。积极搜寻身边的资源，寻找适合自己的压力应对方法，将压力应对方法填入</a:t>
            </a:r>
            <a:endParaRPr sz="1600" dirty="0"/>
          </a:p>
          <a:p>
            <a:pPr algn="l"/>
            <a:r>
              <a:rPr sz="1600" dirty="0"/>
              <a:t>表 6-4。</a:t>
            </a:r>
            <a:endParaRPr sz="1600" dirty="0"/>
          </a:p>
          <a:p>
            <a:pPr algn="l"/>
            <a:r>
              <a:rPr sz="1600" dirty="0"/>
              <a:t>步骤 3 </a:t>
            </a:r>
            <a:r>
              <a:rPr lang="en-US" sz="1600" dirty="0"/>
              <a:t>  </a:t>
            </a:r>
            <a:r>
              <a:rPr sz="1600" dirty="0"/>
              <a:t>探究与思考。</a:t>
            </a:r>
            <a:endParaRPr sz="1600" dirty="0"/>
          </a:p>
          <a:p>
            <a:pPr algn="l"/>
            <a:r>
              <a:rPr sz="1600" dirty="0"/>
              <a:t>（1）你所知道的处理压力的方式有哪些？</a:t>
            </a:r>
            <a:endParaRPr sz="1600" dirty="0"/>
          </a:p>
          <a:p>
            <a:pPr algn="l"/>
            <a:r>
              <a:rPr lang="en-US" altLang="zh-CN" sz="1600" dirty="0">
                <a:sym typeface="+mn-ea"/>
              </a:rPr>
              <a:t>______________________________________________________________________</a:t>
            </a:r>
            <a:endParaRPr lang="en-US" alt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r>
              <a:rPr sz="1600" dirty="0"/>
              <a:t>（2）如何才能有效地发挥压力的正面影响？</a:t>
            </a:r>
            <a:endParaRPr sz="1600" dirty="0"/>
          </a:p>
          <a:p>
            <a:pPr algn="l"/>
            <a:r>
              <a:rPr lang="en-US" altLang="zh-CN" sz="1600" dirty="0">
                <a:sym typeface="+mn-ea"/>
              </a:rPr>
              <a:t>______________________________________________________________________</a:t>
            </a:r>
            <a:endParaRPr lang="en-US" altLang="zh-CN" sz="1600" dirty="0">
              <a:solidFill>
                <a:schemeClr val="tx1"/>
              </a:solidFill>
            </a:endParaRPr>
          </a:p>
          <a:p>
            <a:pPr algn="l"/>
            <a:r>
              <a:rPr lang="en-US" altLang="zh-CN" sz="1600" dirty="0">
                <a:sym typeface="+mn-ea"/>
              </a:rPr>
              <a:t>______________________________________________________________________</a:t>
            </a:r>
            <a:endParaRPr lang="zh-CN" sz="1600" dirty="0">
              <a:solidFill>
                <a:schemeClr val="tx1"/>
              </a:solidFill>
            </a:endParaRPr>
          </a:p>
          <a:p>
            <a:pPr algn="l"/>
            <a:endParaRPr sz="1600" dirty="0"/>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chemeClr val="accent3">
                    <a:lumMod val="75000"/>
                  </a:schemeClr>
                </a:solidFill>
                <a:latin typeface="微软雅黑" panose="020B0503020204020204" pitchFamily="34" charset="-122"/>
                <a:ea typeface="微软雅黑" panose="020B0503020204020204" pitchFamily="34" charset="-122"/>
              </a:rPr>
              <a:t>实</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训</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指</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导</a:t>
            </a:r>
            <a:endParaRPr lang="zh-CN" sz="2400" b="1" dirty="0">
              <a:solidFill>
                <a:schemeClr val="accent3">
                  <a:lumMod val="75000"/>
                </a:schemeClr>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4610" y="762635"/>
            <a:ext cx="9091295" cy="3291840"/>
          </a:xfrm>
          <a:prstGeom prst="rect">
            <a:avLst/>
          </a:prstGeom>
          <a:noFill/>
        </p:spPr>
        <p:txBody>
          <a:bodyPr wrap="square">
            <a:spAutoFit/>
          </a:bodyPr>
          <a:lstStyle/>
          <a:p>
            <a:pPr algn="ctr"/>
            <a:r>
              <a:rPr sz="1600" b="1" dirty="0"/>
              <a:t>实训四 情绪管理提升计划</a:t>
            </a:r>
            <a:endParaRPr sz="1600" b="1" dirty="0"/>
          </a:p>
          <a:p>
            <a:pPr algn="l"/>
            <a:r>
              <a:rPr sz="1600" b="1" dirty="0"/>
              <a:t>实训目的：</a:t>
            </a:r>
            <a:r>
              <a:rPr sz="1600" dirty="0"/>
              <a:t>了解影响情绪的主要因素，提升自我情绪管理的能力。</a:t>
            </a:r>
            <a:endParaRPr sz="1600" dirty="0"/>
          </a:p>
          <a:p>
            <a:pPr algn="l"/>
            <a:endParaRPr sz="1600" b="1" dirty="0"/>
          </a:p>
          <a:p>
            <a:pPr algn="l"/>
            <a:r>
              <a:rPr sz="1600" b="1" dirty="0"/>
              <a:t>实训步骤：</a:t>
            </a:r>
            <a:endParaRPr sz="1600" b="1" dirty="0"/>
          </a:p>
          <a:p>
            <a:pPr algn="l"/>
            <a:r>
              <a:rPr sz="1600" dirty="0"/>
              <a:t>步骤 1 </a:t>
            </a:r>
            <a:r>
              <a:rPr lang="en-US" sz="1600" dirty="0"/>
              <a:t>  </a:t>
            </a:r>
            <a:r>
              <a:rPr sz="1600" dirty="0"/>
              <a:t>收集信息。详细记录自己一周内的生活信息，制成一周生活记录清单。不论是正面信息还是负面信息，都要进行详细的记录。</a:t>
            </a:r>
            <a:endParaRPr sz="1600" dirty="0"/>
          </a:p>
          <a:p>
            <a:pPr algn="l"/>
            <a:endParaRPr sz="1600" dirty="0"/>
          </a:p>
          <a:p>
            <a:pPr algn="l"/>
            <a:r>
              <a:rPr sz="1600" dirty="0"/>
              <a:t>步骤 2 </a:t>
            </a:r>
            <a:r>
              <a:rPr lang="en-US" sz="1600" dirty="0"/>
              <a:t>  </a:t>
            </a:r>
            <a:r>
              <a:rPr sz="1600" dirty="0"/>
              <a:t>整理与分析。仔细阅读与分析一周生活记录清单，找出这一周出现的烦恼与情绪问题。想一想，哪些烦恼和情绪是自身能力不足引起的，哪些烦恼和情绪是不可抗因素导致的，哪</a:t>
            </a:r>
            <a:endParaRPr sz="1600" dirty="0"/>
          </a:p>
          <a:p>
            <a:pPr algn="l"/>
            <a:r>
              <a:rPr sz="1600" dirty="0"/>
              <a:t>些烦恼和情绪是期待过高引起的。</a:t>
            </a:r>
            <a:endParaRPr sz="1600" dirty="0"/>
          </a:p>
          <a:p>
            <a:pPr algn="l"/>
            <a:endParaRPr sz="1600" dirty="0"/>
          </a:p>
          <a:p>
            <a:pPr algn="l"/>
            <a:r>
              <a:rPr sz="1600" dirty="0"/>
              <a:t>步骤 3 </a:t>
            </a:r>
            <a:r>
              <a:rPr lang="en-US" sz="1600" dirty="0"/>
              <a:t>  </a:t>
            </a:r>
            <a:r>
              <a:rPr sz="1600" dirty="0"/>
              <a:t>制订提升计划。将引起烦恼与情绪问题的因素进行分类，针对相应的问题制订情绪管理提升计划。</a:t>
            </a:r>
            <a:endParaRPr sz="1600" dirty="0"/>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chemeClr val="accent3">
                    <a:lumMod val="75000"/>
                  </a:schemeClr>
                </a:solidFill>
                <a:latin typeface="微软雅黑" panose="020B0503020204020204" pitchFamily="34" charset="-122"/>
                <a:ea typeface="微软雅黑" panose="020B0503020204020204" pitchFamily="34" charset="-122"/>
              </a:rPr>
              <a:t>实</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训</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指</a:t>
            </a:r>
            <a:r>
              <a:rPr lang="en-US" altLang="zh-CN" sz="2400" b="1" dirty="0">
                <a:solidFill>
                  <a:schemeClr val="accent3">
                    <a:lumMod val="75000"/>
                  </a:schemeClr>
                </a:solidFill>
                <a:latin typeface="微软雅黑" panose="020B0503020204020204" pitchFamily="34" charset="-122"/>
                <a:ea typeface="微软雅黑" panose="020B0503020204020204" pitchFamily="34" charset="-122"/>
              </a:rPr>
              <a:t> </a:t>
            </a:r>
            <a:r>
              <a:rPr lang="zh-CN" sz="2400" b="1" dirty="0">
                <a:solidFill>
                  <a:schemeClr val="accent3">
                    <a:lumMod val="75000"/>
                  </a:schemeClr>
                </a:solidFill>
                <a:latin typeface="微软雅黑" panose="020B0503020204020204" pitchFamily="34" charset="-122"/>
                <a:ea typeface="微软雅黑" panose="020B0503020204020204" pitchFamily="34" charset="-122"/>
              </a:rPr>
              <a:t>导</a:t>
            </a:r>
            <a:endParaRPr lang="zh-CN" sz="2400" b="1" dirty="0">
              <a:solidFill>
                <a:schemeClr val="accent3">
                  <a:lumMod val="75000"/>
                </a:schemeClr>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46" y="1"/>
            <a:ext cx="9138701" cy="5145088"/>
          </a:xfrm>
          <a:prstGeom prst="rect">
            <a:avLst/>
          </a:prstGeom>
        </p:spPr>
      </p:pic>
      <p:sp>
        <p:nvSpPr>
          <p:cNvPr id="11" name="TextBox 26"/>
          <p:cNvSpPr txBox="1"/>
          <p:nvPr/>
        </p:nvSpPr>
        <p:spPr>
          <a:xfrm>
            <a:off x="1836490" y="2218601"/>
            <a:ext cx="2236510"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感谢观看</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2" name="灯片编号占位符 1"/>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by="(-#ppt_w*2)" calcmode="lin" valueType="num">
                                      <p:cBhvr rctx="PPT">
                                        <p:cTn id="13" dur="500" autoRev="1" fill="hold">
                                          <p:stCondLst>
                                            <p:cond delay="0"/>
                                          </p:stCondLst>
                                        </p:cTn>
                                        <p:tgtEl>
                                          <p:spTgt spid="11"/>
                                        </p:tgtEl>
                                        <p:attrNameLst>
                                          <p:attrName>ppt_w</p:attrName>
                                        </p:attrNameLst>
                                      </p:cBhvr>
                                    </p:anim>
                                    <p:anim by="(#ppt_w*0.50)" calcmode="lin" valueType="num">
                                      <p:cBhvr>
                                        <p:cTn id="14" dur="500" decel="50000" autoRev="1" fill="hold">
                                          <p:stCondLst>
                                            <p:cond delay="0"/>
                                          </p:stCondLst>
                                        </p:cTn>
                                        <p:tgtEl>
                                          <p:spTgt spid="11"/>
                                        </p:tgtEl>
                                        <p:attrNameLst>
                                          <p:attrName>ppt_x</p:attrName>
                                        </p:attrNameLst>
                                      </p:cBhvr>
                                    </p:anim>
                                    <p:anim from="(-#ppt_h/2)" to="(#ppt_y)" calcmode="lin" valueType="num">
                                      <p:cBhvr>
                                        <p:cTn id="15" dur="1000" fill="hold">
                                          <p:stCondLst>
                                            <p:cond delay="0"/>
                                          </p:stCondLst>
                                        </p:cTn>
                                        <p:tgtEl>
                                          <p:spTgt spid="11"/>
                                        </p:tgtEl>
                                        <p:attrNameLst>
                                          <p:attrName>ppt_y</p:attrName>
                                        </p:attrNameLst>
                                      </p:cBhvr>
                                    </p:anim>
                                    <p:animRot by="21600000">
                                      <p:cBhvr>
                                        <p:cTn id="16"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87488" y="1132384"/>
            <a:ext cx="8170612" cy="2619948"/>
          </a:xfrm>
          <a:prstGeom prst="rect">
            <a:avLst/>
          </a:prstGeom>
          <a:noFill/>
        </p:spPr>
        <p:txBody>
          <a:bodyPr wrap="square">
            <a:spAutoFit/>
          </a:bodyPr>
          <a:lstStyle/>
          <a:p>
            <a:pPr>
              <a:lnSpc>
                <a:spcPct val="150000"/>
              </a:lnSpc>
            </a:pPr>
            <a:r>
              <a:rPr lang="zh-CN" altLang="en-US" sz="1600" dirty="0"/>
              <a:t>  “自我管理”这个概念源自美国伊利诺伊大学的荣誉教授</a:t>
            </a:r>
            <a:r>
              <a:rPr lang="zh-CN" altLang="en-US" sz="1600" b="1" dirty="0"/>
              <a:t>弗雷德里克</a:t>
            </a:r>
            <a:r>
              <a:rPr lang="en-US" altLang="zh-CN" sz="1600" b="1" dirty="0"/>
              <a:t>·</a:t>
            </a:r>
            <a:r>
              <a:rPr lang="zh-CN" altLang="en-US" sz="1600" b="1" dirty="0"/>
              <a:t>康菲尔</a:t>
            </a:r>
            <a:r>
              <a:rPr lang="zh-CN" altLang="en-US" sz="1600" dirty="0"/>
              <a:t>所提倡的   </a:t>
            </a:r>
            <a:endParaRPr lang="en-US" altLang="zh-CN" sz="1600" dirty="0"/>
          </a:p>
          <a:p>
            <a:pPr>
              <a:lnSpc>
                <a:spcPct val="150000"/>
              </a:lnSpc>
            </a:pPr>
            <a:r>
              <a:rPr lang="en-US" altLang="zh-CN" sz="1600" dirty="0"/>
              <a:t>  </a:t>
            </a:r>
            <a:r>
              <a:rPr lang="zh-CN" altLang="en-US" sz="1600" dirty="0"/>
              <a:t>“自我调整”。他认为自我调整包括三个重要内容，即自我监察、自我评估、自我强化。</a:t>
            </a:r>
            <a:endParaRPr lang="en-US" altLang="zh-CN" sz="1600" dirty="0"/>
          </a:p>
          <a:p>
            <a:pPr>
              <a:lnSpc>
                <a:spcPct val="150000"/>
              </a:lnSpc>
            </a:pPr>
            <a:r>
              <a:rPr lang="zh-CN" altLang="en-US" sz="1600" dirty="0"/>
              <a:t>    </a:t>
            </a:r>
            <a:r>
              <a:rPr lang="zh-CN" altLang="en-US" sz="1600" dirty="0">
                <a:solidFill>
                  <a:schemeClr val="accent2"/>
                </a:solidFill>
              </a:rPr>
              <a:t>自我管理又称为自我控制，注重的是一个人的自我教导及约束的力量，即行为的制约是通过内控的力量</a:t>
            </a:r>
            <a:r>
              <a:rPr lang="en-US" altLang="zh-CN" sz="1600" dirty="0">
                <a:solidFill>
                  <a:schemeClr val="accent2"/>
                </a:solidFill>
              </a:rPr>
              <a:t>(</a:t>
            </a:r>
            <a:r>
              <a:rPr lang="zh-CN" altLang="en-US" sz="1600" dirty="0">
                <a:solidFill>
                  <a:schemeClr val="accent2"/>
                </a:solidFill>
              </a:rPr>
              <a:t>自己</a:t>
            </a:r>
            <a:r>
              <a:rPr lang="en-US" altLang="zh-CN" sz="1600" dirty="0">
                <a:solidFill>
                  <a:schemeClr val="accent2"/>
                </a:solidFill>
              </a:rPr>
              <a:t>)</a:t>
            </a:r>
            <a:r>
              <a:rPr lang="zh-CN" altLang="en-US" sz="1600" dirty="0">
                <a:solidFill>
                  <a:schemeClr val="accent2"/>
                </a:solidFill>
              </a:rPr>
              <a:t>，而非传统的外控力量</a:t>
            </a:r>
            <a:r>
              <a:rPr lang="en-US" altLang="zh-CN" sz="1600" dirty="0">
                <a:solidFill>
                  <a:schemeClr val="accent2"/>
                </a:solidFill>
              </a:rPr>
              <a:t>(</a:t>
            </a:r>
            <a:r>
              <a:rPr lang="zh-CN" altLang="en-US" sz="1600" dirty="0">
                <a:solidFill>
                  <a:schemeClr val="accent2"/>
                </a:solidFill>
              </a:rPr>
              <a:t>教师、家长</a:t>
            </a:r>
            <a:r>
              <a:rPr lang="en-US" altLang="zh-CN" sz="1600" dirty="0">
                <a:solidFill>
                  <a:schemeClr val="accent2"/>
                </a:solidFill>
              </a:rPr>
              <a:t>)</a:t>
            </a:r>
            <a:r>
              <a:rPr lang="zh-CN" altLang="en-US" sz="1600" dirty="0">
                <a:solidFill>
                  <a:schemeClr val="accent2"/>
                </a:solidFill>
              </a:rPr>
              <a:t>来实现的。</a:t>
            </a:r>
            <a:endParaRPr lang="en-US" altLang="zh-CN" sz="1600" dirty="0">
              <a:solidFill>
                <a:schemeClr val="accent2"/>
              </a:solidFill>
            </a:endParaRPr>
          </a:p>
          <a:p>
            <a:pPr>
              <a:lnSpc>
                <a:spcPct val="150000"/>
              </a:lnSpc>
            </a:pPr>
            <a:r>
              <a:rPr lang="en-US" altLang="zh-CN" sz="1600" dirty="0">
                <a:solidFill>
                  <a:schemeClr val="accent2"/>
                </a:solidFill>
              </a:rPr>
              <a:t>    </a:t>
            </a:r>
            <a:r>
              <a:rPr lang="zh-CN" altLang="en-US" sz="1600" dirty="0"/>
              <a:t>因此，大学生的生涯自我管理，即指大学生通过不断地自我认识、自我教育和自我控制，充分挖掘和利用一切可以利用的资源，不断发挥自己的心理潜能，使自己的生涯规划得以顺利实施，并最终达成生涯目标。</a:t>
            </a:r>
            <a:endParaRPr lang="en-US" altLang="zh-CN" sz="1600" dirty="0">
              <a:latin typeface="楷体" panose="02010609060101010101" pitchFamily="2" charset="-122"/>
              <a:ea typeface="楷体" panose="02010609060101010101" pitchFamily="2" charset="-122"/>
            </a:endParaRPr>
          </a:p>
        </p:txBody>
      </p:sp>
      <p:sp>
        <p:nvSpPr>
          <p:cNvPr id="7" name="文本框 6"/>
          <p:cNvSpPr txBox="1"/>
          <p:nvPr/>
        </p:nvSpPr>
        <p:spPr>
          <a:xfrm>
            <a:off x="2851849" y="207299"/>
            <a:ext cx="293783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一、自我管理的含义</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tags/tag1.xml><?xml version="1.0" encoding="utf-8"?>
<p:tagLst xmlns:p="http://schemas.openxmlformats.org/presentationml/2006/main">
  <p:tag name="MH" val="20161022203400"/>
  <p:tag name="MH_LIBRARY" val="GRAPHIC"/>
  <p:tag name="MH_TYPE" val="Other"/>
  <p:tag name="MH_ORDER" val="1"/>
</p:tagLst>
</file>

<file path=ppt/tags/tag10.xml><?xml version="1.0" encoding="utf-8"?>
<p:tagLst xmlns:p="http://schemas.openxmlformats.org/presentationml/2006/main">
  <p:tag name="MH" val="20160830110146"/>
  <p:tag name="MH_LIBRARY" val="CONTENTS"/>
  <p:tag name="MH_TYPE" val="OTHERS"/>
  <p:tag name="ID" val="553512"/>
</p:tagLst>
</file>

<file path=ppt/tags/tag11.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12.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3.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5.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6.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7.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8.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9.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xml><?xml version="1.0" encoding="utf-8"?>
<p:tagLst xmlns:p="http://schemas.openxmlformats.org/presentationml/2006/main">
  <p:tag name="MH" val="20161022203400"/>
  <p:tag name="MH_LIBRARY" val="GRAPHIC"/>
  <p:tag name="MH_TYPE" val="Other"/>
  <p:tag name="MH_ORDER" val="2"/>
</p:tagLst>
</file>

<file path=ppt/tags/tag20.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1.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2.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3.xml><?xml version="1.0" encoding="utf-8"?>
<p:tagLst xmlns:p="http://schemas.openxmlformats.org/presentationml/2006/main">
  <p:tag name="PA" val="v4.0.0"/>
</p:tagLst>
</file>

<file path=ppt/tags/tag24.xml><?xml version="1.0" encoding="utf-8"?>
<p:tagLst xmlns:p="http://schemas.openxmlformats.org/presentationml/2006/main">
  <p:tag name="PA" val="v4.0.0"/>
</p:tagLst>
</file>

<file path=ppt/tags/tag25.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26.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27.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28.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29.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3.xml><?xml version="1.0" encoding="utf-8"?>
<p:tagLst xmlns:p="http://schemas.openxmlformats.org/presentationml/2006/main">
  <p:tag name="MH" val="20161022203400"/>
  <p:tag name="MH_LIBRARY" val="GRAPHIC"/>
  <p:tag name="MH_TYPE" val="Other"/>
  <p:tag name="MH_ORDER" val="3"/>
</p:tagLst>
</file>

<file path=ppt/tags/tag30.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31.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32.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33.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34.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35.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36.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37.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38.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39.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4.xml><?xml version="1.0" encoding="utf-8"?>
<p:tagLst xmlns:p="http://schemas.openxmlformats.org/presentationml/2006/main">
  <p:tag name="MH" val="20161022203400"/>
  <p:tag name="MH_LIBRARY" val="GRAPHIC"/>
  <p:tag name="MH_TYPE" val="Other"/>
  <p:tag name="MH_ORDER" val="4"/>
</p:tagLst>
</file>

<file path=ppt/tags/tag40.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41.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42.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43.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44.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45.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46.xml><?xml version="1.0" encoding="utf-8"?>
<p:tagLst xmlns:p="http://schemas.openxmlformats.org/presentationml/2006/main">
  <p:tag name="KSO_WM_DIAGRAM_VIRTUALLY_FRAME" val="{&quot;height&quot;:178.2253937007874,&quot;left&quot;:7.874015748031496e-05,&quot;top&quot;:131.2111023622047,&quot;width&quot;:720.1249606299214}"/>
</p:tagLst>
</file>

<file path=ppt/tags/tag47.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48.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49.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5.xml><?xml version="1.0" encoding="utf-8"?>
<p:tagLst xmlns:p="http://schemas.openxmlformats.org/presentationml/2006/main">
  <p:tag name="MH" val="20161022192605"/>
  <p:tag name="MH_LIBRARY" val="GRAPHIC"/>
  <p:tag name="MH_TYPE" val="Text"/>
  <p:tag name="MH_ORDER" val="1"/>
</p:tagLst>
</file>

<file path=ppt/tags/tag50.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51.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52.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53.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54.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55.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56.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57.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58.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59.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6.xml><?xml version="1.0" encoding="utf-8"?>
<p:tagLst xmlns:p="http://schemas.openxmlformats.org/presentationml/2006/main">
  <p:tag name="MH" val="20161022192605"/>
  <p:tag name="MH_LIBRARY" val="GRAPHIC"/>
  <p:tag name="MH_TYPE" val="Text"/>
  <p:tag name="MH_ORDER" val="2"/>
</p:tagLst>
</file>

<file path=ppt/tags/tag60.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61.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62.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63.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64.xml><?xml version="1.0" encoding="utf-8"?>
<p:tagLst xmlns:p="http://schemas.openxmlformats.org/presentationml/2006/main">
  <p:tag name="KSO_WM_DIAGRAM_VIRTUALLY_FRAME" val="{&quot;height&quot;:201.22326771653542,&quot;left&quot;:74.39291338582677,&quot;top&quot;:125.03047244094489,&quot;width&quot;:622.1689763779527}"/>
</p:tagLst>
</file>

<file path=ppt/tags/tag65.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66.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67.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68.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69.xml><?xml version="1.0" encoding="utf-8"?>
<p:tagLst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教师公开课说课PPT课件模板"/>
  <p:tag name="commondata" val="eyJoZGlkIjoiZTk3MGRjMWNmOWQ0ZTc1MWIzMGIyNjM5NmM3MDU2NzEifQ=="/>
</p:tagLst>
</file>

<file path=ppt/tags/tag7.xml><?xml version="1.0" encoding="utf-8"?>
<p:tagLst xmlns:p="http://schemas.openxmlformats.org/presentationml/2006/main">
  <p:tag name="MH" val="20161022192605"/>
  <p:tag name="MH_LIBRARY" val="GRAPHIC"/>
  <p:tag name="MH_TYPE" val="Text"/>
  <p:tag name="MH_ORDER" val="3"/>
</p:tagLst>
</file>

<file path=ppt/tags/tag8.xml><?xml version="1.0" encoding="utf-8"?>
<p:tagLst xmlns:p="http://schemas.openxmlformats.org/presentationml/2006/main">
  <p:tag name="MH" val="20161022192605"/>
  <p:tag name="MH_LIBRARY" val="GRAPHIC"/>
  <p:tag name="MH_TYPE" val="Text"/>
  <p:tag name="MH_ORDER" val="4"/>
</p:tagLst>
</file>

<file path=ppt/tags/tag9.xml><?xml version="1.0" encoding="utf-8"?>
<p:tagLst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第一PPT，www.1ppt.com">
  <a:themeElements>
    <a:clrScheme name="自定义 1121">
      <a:dk1>
        <a:sysClr val="windowText" lastClr="000000"/>
      </a:dk1>
      <a:lt1>
        <a:sysClr val="window" lastClr="FFFFFF"/>
      </a:lt1>
      <a:dk2>
        <a:srgbClr val="696464"/>
      </a:dk2>
      <a:lt2>
        <a:srgbClr val="E9E5DC"/>
      </a:lt2>
      <a:accent1>
        <a:srgbClr val="1DC5CD"/>
      </a:accent1>
      <a:accent2>
        <a:srgbClr val="D34817"/>
      </a:accent2>
      <a:accent3>
        <a:srgbClr val="1DC5CD"/>
      </a:accent3>
      <a:accent4>
        <a:srgbClr val="D34817"/>
      </a:accent4>
      <a:accent5>
        <a:srgbClr val="1DC5CD"/>
      </a:accent5>
      <a:accent6>
        <a:srgbClr val="D34817"/>
      </a:accent6>
      <a:hlink>
        <a:srgbClr val="CC9900"/>
      </a:hlink>
      <a:folHlink>
        <a:srgbClr val="96A9A9"/>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楷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20942</Words>
  <Application>WPS 演示</Application>
  <PresentationFormat>自定义</PresentationFormat>
  <Paragraphs>1050</Paragraphs>
  <Slides>86</Slides>
  <Notes>70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86</vt:i4>
      </vt:variant>
    </vt:vector>
  </HeadingPairs>
  <TitlesOfParts>
    <vt:vector size="107" baseType="lpstr">
      <vt:lpstr>Arial</vt:lpstr>
      <vt:lpstr>宋体</vt:lpstr>
      <vt:lpstr>Wingdings</vt:lpstr>
      <vt:lpstr>Calibri</vt:lpstr>
      <vt:lpstr>楷体</vt:lpstr>
      <vt:lpstr>微软雅黑</vt:lpstr>
      <vt:lpstr>Agency FB</vt:lpstr>
      <vt:lpstr>Arial Narrow</vt:lpstr>
      <vt:lpstr>Franklin Gothic Medium</vt:lpstr>
      <vt:lpstr>Lato</vt:lpstr>
      <vt:lpstr>MS PGothic</vt:lpstr>
      <vt:lpstr>Gill Sans</vt:lpstr>
      <vt:lpstr>Arial Unicode MS</vt:lpstr>
      <vt:lpstr>Impact</vt:lpstr>
      <vt:lpstr>Calibri Light</vt:lpstr>
      <vt:lpstr>微软雅黑 Light</vt:lpstr>
      <vt:lpstr>等线</vt:lpstr>
      <vt:lpstr>Candara</vt:lpstr>
      <vt:lpstr>华文楷体</vt:lpstr>
      <vt:lpstr>Gill Sans MT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教师公开课说课PPT课件模板</dc:title>
  <dc:creator/>
  <cp:keywords>www.1ppt.com</cp:keywords>
  <dc:description>www.1ppt.com</dc:description>
  <cp:lastModifiedBy>-z</cp:lastModifiedBy>
  <cp:revision>5</cp:revision>
  <dcterms:created xsi:type="dcterms:W3CDTF">2016-10-17T14:00:00Z</dcterms:created>
  <dcterms:modified xsi:type="dcterms:W3CDTF">2024-10-29T00:43:28Z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8F4E337218A94B8DA1AC17D512FDCB6D_12</vt:lpwstr>
  </property>
  <property fmtid="{D5CDD505-2E9C-101B-9397-08002B2CF9AE}" pid="3" name="KSOProductBuildVer">
    <vt:lpwstr>2052-12.1.0.18608</vt:lpwstr>
  </property>
</Properties>
</file>